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770" r:id="rId4"/>
    <p:sldId id="840" r:id="rId5"/>
    <p:sldId id="777" r:id="rId6"/>
    <p:sldId id="769" r:id="rId7"/>
    <p:sldId id="772" r:id="rId8"/>
    <p:sldId id="774" r:id="rId9"/>
    <p:sldId id="711" r:id="rId10"/>
    <p:sldId id="819" r:id="rId11"/>
    <p:sldId id="821" r:id="rId12"/>
    <p:sldId id="832" r:id="rId13"/>
    <p:sldId id="841" r:id="rId14"/>
    <p:sldId id="845" r:id="rId15"/>
    <p:sldId id="848" r:id="rId16"/>
    <p:sldId id="846" r:id="rId17"/>
    <p:sldId id="849" r:id="rId18"/>
    <p:sldId id="847" r:id="rId19"/>
    <p:sldId id="828" r:id="rId20"/>
    <p:sldId id="852" r:id="rId21"/>
    <p:sldId id="855" r:id="rId22"/>
    <p:sldId id="854" r:id="rId23"/>
    <p:sldId id="856" r:id="rId24"/>
    <p:sldId id="857" r:id="rId25"/>
    <p:sldId id="858" r:id="rId26"/>
    <p:sldId id="860" r:id="rId27"/>
    <p:sldId id="862" r:id="rId28"/>
    <p:sldId id="866" r:id="rId29"/>
    <p:sldId id="863" r:id="rId30"/>
    <p:sldId id="867" r:id="rId31"/>
    <p:sldId id="868" r:id="rId32"/>
    <p:sldId id="864" r:id="rId33"/>
    <p:sldId id="822" r:id="rId34"/>
    <p:sldId id="834" r:id="rId35"/>
    <p:sldId id="837" r:id="rId36"/>
    <p:sldId id="836" r:id="rId37"/>
    <p:sldId id="824" r:id="rId38"/>
    <p:sldId id="835" r:id="rId39"/>
    <p:sldId id="869" r:id="rId40"/>
    <p:sldId id="838" r:id="rId41"/>
    <p:sldId id="865" r:id="rId42"/>
    <p:sldId id="77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utline" id="{98112D3D-ECA0-41F3-A9E5-39CA97C0950A}">
          <p14:sldIdLst>
            <p14:sldId id="256"/>
            <p14:sldId id="770"/>
            <p14:sldId id="840"/>
          </p14:sldIdLst>
        </p14:section>
        <p14:section name="Introduction" id="{B3FD4497-6298-46C4-BCF5-BB234EB5BA92}">
          <p14:sldIdLst>
            <p14:sldId id="777"/>
            <p14:sldId id="769"/>
            <p14:sldId id="772"/>
            <p14:sldId id="774"/>
            <p14:sldId id="711"/>
            <p14:sldId id="819"/>
          </p14:sldIdLst>
        </p14:section>
        <p14:section name="DataLane interest" id="{2AAD4629-7727-49C0-A792-8D1D6A297802}">
          <p14:sldIdLst>
            <p14:sldId id="821"/>
            <p14:sldId id="832"/>
            <p14:sldId id="841"/>
            <p14:sldId id="845"/>
            <p14:sldId id="848"/>
            <p14:sldId id="846"/>
            <p14:sldId id="849"/>
            <p14:sldId id="847"/>
            <p14:sldId id="828"/>
            <p14:sldId id="852"/>
            <p14:sldId id="855"/>
            <p14:sldId id="854"/>
            <p14:sldId id="856"/>
            <p14:sldId id="857"/>
            <p14:sldId id="858"/>
            <p14:sldId id="860"/>
            <p14:sldId id="862"/>
            <p14:sldId id="866"/>
            <p14:sldId id="863"/>
            <p14:sldId id="867"/>
            <p14:sldId id="868"/>
            <p14:sldId id="864"/>
          </p14:sldIdLst>
        </p14:section>
        <p14:section name="Declare4Py" id="{9A074032-D9CE-4B5B-A4B4-D84AD91C6EB9}">
          <p14:sldIdLst>
            <p14:sldId id="822"/>
            <p14:sldId id="834"/>
            <p14:sldId id="837"/>
            <p14:sldId id="836"/>
            <p14:sldId id="824"/>
            <p14:sldId id="835"/>
            <p14:sldId id="869"/>
            <p14:sldId id="838"/>
            <p14:sldId id="865"/>
            <p14:sldId id="7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B4AE7-D93A-1AC1-6A42-40233622F73A}" name="Francesco Riva || DataLane BV" initials="FR" userId="S::f.riva@datalane.nl::382b8c00-3963-45aa-9c28-4be38fedf2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8322"/>
    <a:srgbClr val="EE7112"/>
    <a:srgbClr val="C00000"/>
    <a:srgbClr val="FF0000"/>
    <a:srgbClr val="FBE5D6"/>
    <a:srgbClr val="FFCA08"/>
    <a:srgbClr val="E04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CAB28-40F8-F59E-FB8D-026C26E070DE}" v="17" dt="2023-10-23T09:23:04.713"/>
    <p1510:client id="{DFEA2105-2CD4-4834-C8F4-44ADDABBC477}" v="66" dt="2023-10-22T19:57:55.174"/>
    <p1510:client id="{F51805EF-9B29-4F8C-ADD4-3D5D4D20DEF8}" v="3562" dt="2023-10-23T07:05:02.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A0CF5-A8FB-49EE-A747-A76228EF96BF}"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27DDE-A7AF-4C9F-980D-04541F96AD4B}" type="slidenum">
              <a:rPr lang="en-GB" smtClean="0"/>
              <a:t>‹#›</a:t>
            </a:fld>
            <a:endParaRPr lang="en-GB"/>
          </a:p>
        </p:txBody>
      </p:sp>
    </p:spTree>
    <p:extLst>
      <p:ext uri="{BB962C8B-B14F-4D97-AF65-F5344CB8AC3E}">
        <p14:creationId xmlns:p14="http://schemas.microsoft.com/office/powerpoint/2010/main" val="25897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427DDE-A7AF-4C9F-980D-04541F96AD4B}" type="slidenum">
              <a:rPr lang="en-GB" smtClean="0"/>
              <a:t>1</a:t>
            </a:fld>
            <a:endParaRPr lang="en-GB"/>
          </a:p>
        </p:txBody>
      </p:sp>
    </p:spTree>
    <p:extLst>
      <p:ext uri="{BB962C8B-B14F-4D97-AF65-F5344CB8AC3E}">
        <p14:creationId xmlns:p14="http://schemas.microsoft.com/office/powerpoint/2010/main" val="315287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Maverick Buying happens within the Procure-to-Pay process, that is the process to purchase goods and services by negotiating an agreement with the vendors. It is composed by two subprocesses: Procurement and Accounts Payable. In the picture you can see a simplified flow of the most important activities happening in the P2P process, but please note that in real companies the process can be much more complex than that.</a:t>
            </a:r>
          </a:p>
          <a:p>
            <a:r>
              <a:rPr lang="en-GB"/>
              <a:t>The P2P starts with the Procurement subprocess, that comprehends the creation of Purchase Requisition and Purchase Order, then the PO is sent to the vendor to start the negotiation of prices and quantities, and after the negotiation the PO is confirmed. After some time, our organization will receive the goods we requested from the vendor, together with the invoice. Here the Accounts Payable subprocess starts, dealing with the accountability of received goods, so that the invoice is posted and then cleared.</a:t>
            </a:r>
          </a:p>
          <a:p>
            <a:r>
              <a:rPr lang="en-GB"/>
              <a:t>Now that we know how a P2P should behave, let’s introduce Maverick Buying, an undesired deviation from the general process flow.</a:t>
            </a:r>
          </a:p>
        </p:txBody>
      </p:sp>
      <p:sp>
        <p:nvSpPr>
          <p:cNvPr id="4" name="Slide Number Placeholder 3"/>
          <p:cNvSpPr>
            <a:spLocks noGrp="1"/>
          </p:cNvSpPr>
          <p:nvPr>
            <p:ph type="sldNum" sz="quarter" idx="5"/>
          </p:nvPr>
        </p:nvSpPr>
        <p:spPr/>
        <p:txBody>
          <a:bodyPr/>
          <a:lstStyle/>
          <a:p>
            <a:fld id="{BE427DDE-A7AF-4C9F-980D-04541F96AD4B}" type="slidenum">
              <a:rPr lang="en-GB" smtClean="0"/>
              <a:t>11</a:t>
            </a:fld>
            <a:endParaRPr lang="en-GB"/>
          </a:p>
        </p:txBody>
      </p:sp>
    </p:spTree>
    <p:extLst>
      <p:ext uri="{BB962C8B-B14F-4D97-AF65-F5344CB8AC3E}">
        <p14:creationId xmlns:p14="http://schemas.microsoft.com/office/powerpoint/2010/main" val="112056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Maverick Buying describes a purchase of goods that starts from outside the Procurement subprocess.</a:t>
            </a:r>
          </a:p>
          <a:p>
            <a:r>
              <a:rPr lang="en-GB"/>
              <a:t>For example, let’s say that our company is suddenly running low on a critical material, so that we’re in a hurry to procure more of it. We couldn’t wait to the whole Procurement process to take place, so that one of our employee directly contacts the vendor (for example, by a phone call) to procure that specific material. The agreement is done during the phone call and the vendor directly send us the invoice (the Receive Invoice activity takes place) then our employee creates a fake Purchase Order to start the Procurement process afterwards. Please note how the P2P process has now started from outside the Procurement, in fact the first activity is an Accounts Payable activity.</a:t>
            </a:r>
          </a:p>
          <a:p>
            <a:r>
              <a:rPr lang="en-GB"/>
              <a:t>After some time, we will receive the goods we wanted, and the invoicing process can then end, with posting and clearing of the invoice we received at the very beginning.</a:t>
            </a:r>
          </a:p>
          <a:p>
            <a:r>
              <a:rPr lang="en-GB"/>
              <a:t>Note that this is just one of the flows that a Maverick Buying can have, it can sometimes happen that neither the Create Purchase Order nor the Receive Goods activities are logged, so that just the invoicing process to an inexistent order is visible to the management. Another drawback is that the order doesn’t follow the standard negotiation flow (with PO Confirmation activity), this can result to worse purchasing conditions, leading to cash loss.</a:t>
            </a:r>
          </a:p>
          <a:p>
            <a:r>
              <a:rPr lang="en-GB"/>
              <a:t>In the end, as you may understand, the Maverick Buying reflects a procurement of goods that is poorly planned from our company. This is definitely something that should be tracked and, in some extent, prevented.</a:t>
            </a:r>
          </a:p>
        </p:txBody>
      </p:sp>
      <p:sp>
        <p:nvSpPr>
          <p:cNvPr id="4" name="Slide Number Placeholder 3"/>
          <p:cNvSpPr>
            <a:spLocks noGrp="1"/>
          </p:cNvSpPr>
          <p:nvPr>
            <p:ph type="sldNum" sz="quarter" idx="5"/>
          </p:nvPr>
        </p:nvSpPr>
        <p:spPr/>
        <p:txBody>
          <a:bodyPr/>
          <a:lstStyle/>
          <a:p>
            <a:fld id="{BE427DDE-A7AF-4C9F-980D-04541F96AD4B}" type="slidenum">
              <a:rPr lang="en-GB" smtClean="0"/>
              <a:t>12</a:t>
            </a:fld>
            <a:endParaRPr lang="en-GB"/>
          </a:p>
        </p:txBody>
      </p:sp>
    </p:spTree>
    <p:extLst>
      <p:ext uri="{BB962C8B-B14F-4D97-AF65-F5344CB8AC3E}">
        <p14:creationId xmlns:p14="http://schemas.microsoft.com/office/powerpoint/2010/main" val="95516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can see from the picture, the flow denoting a Maverick Buying in the case I showed you is the one going backward from Accounts Payable subprocess to Procurement.</a:t>
            </a:r>
          </a:p>
        </p:txBody>
      </p:sp>
      <p:sp>
        <p:nvSpPr>
          <p:cNvPr id="4" name="Slide Number Placeholder 3"/>
          <p:cNvSpPr>
            <a:spLocks noGrp="1"/>
          </p:cNvSpPr>
          <p:nvPr>
            <p:ph type="sldNum" sz="quarter" idx="5"/>
          </p:nvPr>
        </p:nvSpPr>
        <p:spPr/>
        <p:txBody>
          <a:bodyPr/>
          <a:lstStyle/>
          <a:p>
            <a:fld id="{BE427DDE-A7AF-4C9F-980D-04541F96AD4B}" type="slidenum">
              <a:rPr lang="en-GB" smtClean="0"/>
              <a:t>13</a:t>
            </a:fld>
            <a:endParaRPr lang="en-GB"/>
          </a:p>
        </p:txBody>
      </p:sp>
    </p:spTree>
    <p:extLst>
      <p:ext uri="{BB962C8B-B14F-4D97-AF65-F5344CB8AC3E}">
        <p14:creationId xmlns:p14="http://schemas.microsoft.com/office/powerpoint/2010/main" val="124360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Therefore, the flow from Receive Invoice to Create Purchase Order is the undesired flow with which we can identify the Maverick Buying.</a:t>
            </a:r>
          </a:p>
        </p:txBody>
      </p:sp>
      <p:sp>
        <p:nvSpPr>
          <p:cNvPr id="4" name="Slide Number Placeholder 3"/>
          <p:cNvSpPr>
            <a:spLocks noGrp="1"/>
          </p:cNvSpPr>
          <p:nvPr>
            <p:ph type="sldNum" sz="quarter" idx="5"/>
          </p:nvPr>
        </p:nvSpPr>
        <p:spPr/>
        <p:txBody>
          <a:bodyPr/>
          <a:lstStyle/>
          <a:p>
            <a:fld id="{BE427DDE-A7AF-4C9F-980D-04541F96AD4B}" type="slidenum">
              <a:rPr lang="en-GB" smtClean="0"/>
              <a:t>14</a:t>
            </a:fld>
            <a:endParaRPr lang="en-GB"/>
          </a:p>
        </p:txBody>
      </p:sp>
    </p:spTree>
    <p:extLst>
      <p:ext uri="{BB962C8B-B14F-4D97-AF65-F5344CB8AC3E}">
        <p14:creationId xmlns:p14="http://schemas.microsoft.com/office/powerpoint/2010/main" val="146116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By doing one step back to the standard, desired flow of P2P process, we can see that here the desired flow is exactly the opposite.</a:t>
            </a:r>
          </a:p>
        </p:txBody>
      </p:sp>
      <p:sp>
        <p:nvSpPr>
          <p:cNvPr id="4" name="Slide Number Placeholder 3"/>
          <p:cNvSpPr>
            <a:spLocks noGrp="1"/>
          </p:cNvSpPr>
          <p:nvPr>
            <p:ph type="sldNum" sz="quarter" idx="5"/>
          </p:nvPr>
        </p:nvSpPr>
        <p:spPr/>
        <p:txBody>
          <a:bodyPr/>
          <a:lstStyle/>
          <a:p>
            <a:fld id="{BE427DDE-A7AF-4C9F-980D-04541F96AD4B}" type="slidenum">
              <a:rPr lang="en-GB" smtClean="0"/>
              <a:t>15</a:t>
            </a:fld>
            <a:endParaRPr lang="en-GB"/>
          </a:p>
        </p:txBody>
      </p:sp>
    </p:spTree>
    <p:extLst>
      <p:ext uri="{BB962C8B-B14F-4D97-AF65-F5344CB8AC3E}">
        <p14:creationId xmlns:p14="http://schemas.microsoft.com/office/powerpoint/2010/main" val="416006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Create Purchase Order, after some other activities, we should reach Receive Invoice.</a:t>
            </a:r>
          </a:p>
        </p:txBody>
      </p:sp>
      <p:sp>
        <p:nvSpPr>
          <p:cNvPr id="4" name="Slide Number Placeholder 3"/>
          <p:cNvSpPr>
            <a:spLocks noGrp="1"/>
          </p:cNvSpPr>
          <p:nvPr>
            <p:ph type="sldNum" sz="quarter" idx="5"/>
          </p:nvPr>
        </p:nvSpPr>
        <p:spPr/>
        <p:txBody>
          <a:bodyPr/>
          <a:lstStyle/>
          <a:p>
            <a:fld id="{BE427DDE-A7AF-4C9F-980D-04541F96AD4B}" type="slidenum">
              <a:rPr lang="en-GB" smtClean="0"/>
              <a:t>16</a:t>
            </a:fld>
            <a:endParaRPr lang="en-GB"/>
          </a:p>
        </p:txBody>
      </p:sp>
    </p:spTree>
    <p:extLst>
      <p:ext uri="{BB962C8B-B14F-4D97-AF65-F5344CB8AC3E}">
        <p14:creationId xmlns:p14="http://schemas.microsoft.com/office/powerpoint/2010/main" val="212647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that we have designed which are the conditions identifying when a Maverick Buying happens or not. We are ready to see how to track this unwanted flow, and how to take actions to prevent it.</a:t>
            </a:r>
          </a:p>
        </p:txBody>
      </p:sp>
      <p:sp>
        <p:nvSpPr>
          <p:cNvPr id="4" name="Slide Number Placeholder 3"/>
          <p:cNvSpPr>
            <a:spLocks noGrp="1"/>
          </p:cNvSpPr>
          <p:nvPr>
            <p:ph type="sldNum" sz="quarter" idx="5"/>
          </p:nvPr>
        </p:nvSpPr>
        <p:spPr/>
        <p:txBody>
          <a:bodyPr/>
          <a:lstStyle/>
          <a:p>
            <a:fld id="{BE427DDE-A7AF-4C9F-980D-04541F96AD4B}" type="slidenum">
              <a:rPr lang="en-GB" smtClean="0"/>
              <a:t>17</a:t>
            </a:fld>
            <a:endParaRPr lang="en-GB"/>
          </a:p>
        </p:txBody>
      </p:sp>
    </p:spTree>
    <p:extLst>
      <p:ext uri="{BB962C8B-B14F-4D97-AF65-F5344CB8AC3E}">
        <p14:creationId xmlns:p14="http://schemas.microsoft.com/office/powerpoint/2010/main" val="218054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most common way to check if a process conforms to a condition we defined, is called Conformance Checking.</a:t>
            </a:r>
          </a:p>
        </p:txBody>
      </p:sp>
      <p:sp>
        <p:nvSpPr>
          <p:cNvPr id="4" name="Slide Number Placeholder 3"/>
          <p:cNvSpPr>
            <a:spLocks noGrp="1"/>
          </p:cNvSpPr>
          <p:nvPr>
            <p:ph type="sldNum" sz="quarter" idx="5"/>
          </p:nvPr>
        </p:nvSpPr>
        <p:spPr/>
        <p:txBody>
          <a:bodyPr/>
          <a:lstStyle/>
          <a:p>
            <a:fld id="{BE427DDE-A7AF-4C9F-980D-04541F96AD4B}" type="slidenum">
              <a:rPr lang="en-GB" smtClean="0"/>
              <a:t>18</a:t>
            </a:fld>
            <a:endParaRPr lang="en-GB"/>
          </a:p>
        </p:txBody>
      </p:sp>
    </p:spTree>
    <p:extLst>
      <p:ext uri="{BB962C8B-B14F-4D97-AF65-F5344CB8AC3E}">
        <p14:creationId xmlns:p14="http://schemas.microsoft.com/office/powerpoint/2010/main" val="282038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basically consists in comparing each process execution to a process model describing our condition, to check if the execution sticks to the conditions we defined in the model.</a:t>
            </a:r>
          </a:p>
          <a:p>
            <a:r>
              <a:rPr lang="en-GB"/>
              <a:t>Nowadays, the way in which conformance checking is done is by following the imperative approach: a BPMN model is built that exactly shapes how the P2P process should behave from the first step to the last one, by also including the condition we want to comply with. In our case, the process model is a simple sequence of steps from the P2P start to its end.</a:t>
            </a:r>
          </a:p>
        </p:txBody>
      </p:sp>
      <p:sp>
        <p:nvSpPr>
          <p:cNvPr id="4" name="Slide Number Placeholder 3"/>
          <p:cNvSpPr>
            <a:spLocks noGrp="1"/>
          </p:cNvSpPr>
          <p:nvPr>
            <p:ph type="sldNum" sz="quarter" idx="5"/>
          </p:nvPr>
        </p:nvSpPr>
        <p:spPr/>
        <p:txBody>
          <a:bodyPr/>
          <a:lstStyle/>
          <a:p>
            <a:fld id="{BE427DDE-A7AF-4C9F-980D-04541F96AD4B}" type="slidenum">
              <a:rPr lang="en-GB" smtClean="0"/>
              <a:t>19</a:t>
            </a:fld>
            <a:endParaRPr lang="en-GB"/>
          </a:p>
        </p:txBody>
      </p:sp>
    </p:spTree>
    <p:extLst>
      <p:ext uri="{BB962C8B-B14F-4D97-AF65-F5344CB8AC3E}">
        <p14:creationId xmlns:p14="http://schemas.microsoft.com/office/powerpoint/2010/main" val="246029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would say: “Oh, that’s nice!”. But what happens if the process grows in complexity?</a:t>
            </a:r>
          </a:p>
        </p:txBody>
      </p:sp>
      <p:sp>
        <p:nvSpPr>
          <p:cNvPr id="4" name="Slide Number Placeholder 3"/>
          <p:cNvSpPr>
            <a:spLocks noGrp="1"/>
          </p:cNvSpPr>
          <p:nvPr>
            <p:ph type="sldNum" sz="quarter" idx="5"/>
          </p:nvPr>
        </p:nvSpPr>
        <p:spPr/>
        <p:txBody>
          <a:bodyPr/>
          <a:lstStyle/>
          <a:p>
            <a:fld id="{BE427DDE-A7AF-4C9F-980D-04541F96AD4B}" type="slidenum">
              <a:rPr lang="en-GB" smtClean="0"/>
              <a:t>20</a:t>
            </a:fld>
            <a:endParaRPr lang="en-GB"/>
          </a:p>
        </p:txBody>
      </p:sp>
    </p:spTree>
    <p:extLst>
      <p:ext uri="{BB962C8B-B14F-4D97-AF65-F5344CB8AC3E}">
        <p14:creationId xmlns:p14="http://schemas.microsoft.com/office/powerpoint/2010/main" val="402930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I’ll first show you a brief overview on Process Mining approaches. Then I’ll present the original contribution of the work.</a:t>
            </a:r>
          </a:p>
        </p:txBody>
      </p:sp>
      <p:sp>
        <p:nvSpPr>
          <p:cNvPr id="4" name="Slide Number Placeholder 3"/>
          <p:cNvSpPr>
            <a:spLocks noGrp="1"/>
          </p:cNvSpPr>
          <p:nvPr>
            <p:ph type="sldNum" sz="quarter" idx="5"/>
          </p:nvPr>
        </p:nvSpPr>
        <p:spPr/>
        <p:txBody>
          <a:bodyPr/>
          <a:lstStyle/>
          <a:p>
            <a:fld id="{BE427DDE-A7AF-4C9F-980D-04541F96AD4B}" type="slidenum">
              <a:rPr lang="en-GB" smtClean="0"/>
              <a:t>2</a:t>
            </a:fld>
            <a:endParaRPr lang="en-GB"/>
          </a:p>
        </p:txBody>
      </p:sp>
    </p:spTree>
    <p:extLst>
      <p:ext uri="{BB962C8B-B14F-4D97-AF65-F5344CB8AC3E}">
        <p14:creationId xmlns:p14="http://schemas.microsoft.com/office/powerpoint/2010/main" val="32226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 business companies, it’s unlikely that a process just follows a linear path to its end. Instead, many parallelisms and loops are possible among activities.</a:t>
            </a:r>
          </a:p>
        </p:txBody>
      </p:sp>
      <p:sp>
        <p:nvSpPr>
          <p:cNvPr id="4" name="Slide Number Placeholder 3"/>
          <p:cNvSpPr>
            <a:spLocks noGrp="1"/>
          </p:cNvSpPr>
          <p:nvPr>
            <p:ph type="sldNum" sz="quarter" idx="5"/>
          </p:nvPr>
        </p:nvSpPr>
        <p:spPr/>
        <p:txBody>
          <a:bodyPr/>
          <a:lstStyle/>
          <a:p>
            <a:fld id="{BE427DDE-A7AF-4C9F-980D-04541F96AD4B}" type="slidenum">
              <a:rPr lang="en-GB" smtClean="0"/>
              <a:t>21</a:t>
            </a:fld>
            <a:endParaRPr lang="en-GB"/>
          </a:p>
        </p:txBody>
      </p:sp>
    </p:spTree>
    <p:extLst>
      <p:ext uri="{BB962C8B-B14F-4D97-AF65-F5344CB8AC3E}">
        <p14:creationId xmlns:p14="http://schemas.microsoft.com/office/powerpoint/2010/main" val="2278821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And what happens if we want to do Conformance Checking on such a complex process? The resulting BPMN model will grow in complexity too!</a:t>
            </a:r>
          </a:p>
          <a:p>
            <a:pPr marL="0" indent="0">
              <a:buFont typeface="Arial" panose="020B0604020202020204" pitchFamily="34" charset="0"/>
              <a:buNone/>
            </a:pPr>
            <a:r>
              <a:rPr lang="en-GB"/>
              <a:t>In general, some drawbacks for the imperative approach to Conformance Checking are:</a:t>
            </a:r>
          </a:p>
          <a:p>
            <a:pPr marL="171450" indent="-171450">
              <a:buFont typeface="Arial" panose="020B0604020202020204" pitchFamily="34" charset="0"/>
              <a:buChar char="•"/>
            </a:pPr>
            <a:r>
              <a:rPr lang="en-GB"/>
              <a:t>that an end-to-end process knowledge is required. In the sense that you should know each activity of the process and list each single allowed parallelism and loop inside the process, so that you have to involve all the process stakeholders to design a process model.</a:t>
            </a:r>
          </a:p>
          <a:p>
            <a:pPr marL="0" indent="0">
              <a:buFont typeface="Arial" panose="020B0604020202020204" pitchFamily="34" charset="0"/>
              <a:buNone/>
            </a:pPr>
            <a:r>
              <a:rPr lang="en-GB"/>
              <a:t>	And what if the process changes due to some new business criteria? There’s the chance that you could have to redesign the model almost from scratch;</a:t>
            </a:r>
          </a:p>
          <a:p>
            <a:pPr marL="171450" indent="-171450">
              <a:buFont typeface="Arial" panose="020B0604020202020204" pitchFamily="34" charset="0"/>
              <a:buChar char="•"/>
            </a:pPr>
            <a:r>
              <a:rPr lang="en-GB"/>
              <a:t>This takes us to the second bullet point, it could be challenging, if not impossible, design models representing big and complex processes;</a:t>
            </a:r>
          </a:p>
          <a:p>
            <a:pPr marL="171450" indent="-171450">
              <a:buFont typeface="Arial" panose="020B0604020202020204" pitchFamily="34" charset="0"/>
              <a:buChar char="•"/>
            </a:pPr>
            <a:r>
              <a:rPr lang="en-GB"/>
              <a:t>And what if I ask you to highlight the condition we embedded inside the model? It turns out that it’s difficult to interpret why the model was built for.</a:t>
            </a:r>
          </a:p>
          <a:p>
            <a:pPr marL="171450" indent="-171450">
              <a:buFont typeface="Arial" panose="020B0604020202020204" pitchFamily="34" charset="0"/>
              <a:buChar char="•"/>
            </a:pPr>
            <a:r>
              <a:rPr lang="en-GB"/>
              <a:t>Moreover, the BPMN models are intended to shape the order in which activities should be executed within a process, telling us nothing about their payload. For example, a PO Creation activity will carry information about the quantity or the price of the requested goods, but BPMN cannot embed this kind of information in it.</a:t>
            </a:r>
          </a:p>
        </p:txBody>
      </p:sp>
      <p:sp>
        <p:nvSpPr>
          <p:cNvPr id="4" name="Slide Number Placeholder 3"/>
          <p:cNvSpPr>
            <a:spLocks noGrp="1"/>
          </p:cNvSpPr>
          <p:nvPr>
            <p:ph type="sldNum" sz="quarter" idx="5"/>
          </p:nvPr>
        </p:nvSpPr>
        <p:spPr/>
        <p:txBody>
          <a:bodyPr/>
          <a:lstStyle/>
          <a:p>
            <a:fld id="{BE427DDE-A7AF-4C9F-980D-04541F96AD4B}" type="slidenum">
              <a:rPr lang="en-GB" smtClean="0"/>
              <a:t>22</a:t>
            </a:fld>
            <a:endParaRPr lang="en-GB"/>
          </a:p>
        </p:txBody>
      </p:sp>
    </p:spTree>
    <p:extLst>
      <p:ext uri="{BB962C8B-B14F-4D97-AF65-F5344CB8AC3E}">
        <p14:creationId xmlns:p14="http://schemas.microsoft.com/office/powerpoint/2010/main" val="239262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Given that, we can resume what we are searching for:</a:t>
            </a:r>
          </a:p>
          <a:p>
            <a:pPr marL="171450" indent="-171450">
              <a:buFont typeface="Arial" panose="020B0604020202020204" pitchFamily="34" charset="0"/>
              <a:buChar char="•"/>
            </a:pPr>
            <a:r>
              <a:rPr lang="en-GB"/>
              <a:t>A technique that focuses on the desired conditions instead of listing all possible execution flows</a:t>
            </a:r>
          </a:p>
          <a:p>
            <a:pPr marL="171450" indent="-171450">
              <a:buFont typeface="Arial" panose="020B0604020202020204" pitchFamily="34" charset="0"/>
              <a:buChar char="•"/>
            </a:pPr>
            <a:r>
              <a:rPr lang="en-GB"/>
              <a:t>A technique that is resilient to process changes, in such a way that you shouldn’t redesign the whole model to meet a single change in business criteria of the company</a:t>
            </a:r>
          </a:p>
          <a:p>
            <a:pPr marL="171450" indent="-171450">
              <a:buFont typeface="Arial" panose="020B0604020202020204" pitchFamily="34" charset="0"/>
              <a:buChar char="•"/>
            </a:pPr>
            <a:r>
              <a:rPr lang="en-GB"/>
              <a:t>A technique that allows us to check also conditions over payloads along with the related activities (such as conditions on execution times and the user that executed a certain activity)</a:t>
            </a:r>
          </a:p>
        </p:txBody>
      </p:sp>
      <p:sp>
        <p:nvSpPr>
          <p:cNvPr id="4" name="Slide Number Placeholder 3"/>
          <p:cNvSpPr>
            <a:spLocks noGrp="1"/>
          </p:cNvSpPr>
          <p:nvPr>
            <p:ph type="sldNum" sz="quarter" idx="5"/>
          </p:nvPr>
        </p:nvSpPr>
        <p:spPr/>
        <p:txBody>
          <a:bodyPr/>
          <a:lstStyle/>
          <a:p>
            <a:fld id="{BE427DDE-A7AF-4C9F-980D-04541F96AD4B}" type="slidenum">
              <a:rPr lang="en-GB" smtClean="0"/>
              <a:t>23</a:t>
            </a:fld>
            <a:endParaRPr lang="en-GB"/>
          </a:p>
        </p:txBody>
      </p:sp>
    </p:spTree>
    <p:extLst>
      <p:ext uri="{BB962C8B-B14F-4D97-AF65-F5344CB8AC3E}">
        <p14:creationId xmlns:p14="http://schemas.microsoft.com/office/powerpoint/2010/main" val="2544834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of these things are possible by using the declarative approach! In particular, with the DECLARE language for process models, we can simply encode conditions basing on pre-defined templates covering a wide range of business conditions. In our case, the condition between Create Purchase Order and Receive Invoice is matched by the Response template, for which: “If Create PO occurs in the process instance, then Receive Invoice occurs after Create PO”. No need to list all of the possible paths of our process flow!</a:t>
            </a:r>
          </a:p>
        </p:txBody>
      </p:sp>
      <p:sp>
        <p:nvSpPr>
          <p:cNvPr id="4" name="Slide Number Placeholder 3"/>
          <p:cNvSpPr>
            <a:spLocks noGrp="1"/>
          </p:cNvSpPr>
          <p:nvPr>
            <p:ph type="sldNum" sz="quarter" idx="5"/>
          </p:nvPr>
        </p:nvSpPr>
        <p:spPr/>
        <p:txBody>
          <a:bodyPr/>
          <a:lstStyle/>
          <a:p>
            <a:fld id="{BE427DDE-A7AF-4C9F-980D-04541F96AD4B}" type="slidenum">
              <a:rPr lang="en-GB" smtClean="0"/>
              <a:t>24</a:t>
            </a:fld>
            <a:endParaRPr lang="en-GB"/>
          </a:p>
        </p:txBody>
      </p:sp>
    </p:spTree>
    <p:extLst>
      <p:ext uri="{BB962C8B-B14F-4D97-AF65-F5344CB8AC3E}">
        <p14:creationId xmlns:p14="http://schemas.microsoft.com/office/powerpoint/2010/main" val="1223918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Declarative Conformance Checking answers to some of our needs: </a:t>
            </a:r>
          </a:p>
          <a:p>
            <a:pPr marL="171450" indent="-171450">
              <a:buFont typeface="Arial" panose="020B0604020202020204" pitchFamily="34" charset="0"/>
              <a:buChar char="•"/>
            </a:pPr>
            <a:r>
              <a:rPr lang="en-GB" dirty="0"/>
              <a:t>It focuses on what matters since the rule to check is just the one corresponding to the involved activities. We don’t have to know how the process behaves in other cases. Moreover, the model is easier to interpret since the Response condition already describes what we desire in our process;</a:t>
            </a:r>
          </a:p>
          <a:p>
            <a:pPr marL="171450" indent="-171450">
              <a:buFont typeface="Arial" panose="020B0604020202020204" pitchFamily="34" charset="0"/>
              <a:buChar char="•"/>
            </a:pPr>
            <a:r>
              <a:rPr lang="en-GB" dirty="0"/>
              <a:t>It is resilient to process changes, since the declarative model with the Response condition will still hold if the desired process flow changes in some part we don’t really care</a:t>
            </a:r>
          </a:p>
        </p:txBody>
      </p:sp>
      <p:sp>
        <p:nvSpPr>
          <p:cNvPr id="4" name="Slide Number Placeholder 3"/>
          <p:cNvSpPr>
            <a:spLocks noGrp="1"/>
          </p:cNvSpPr>
          <p:nvPr>
            <p:ph type="sldNum" sz="quarter" idx="5"/>
          </p:nvPr>
        </p:nvSpPr>
        <p:spPr/>
        <p:txBody>
          <a:bodyPr/>
          <a:lstStyle/>
          <a:p>
            <a:fld id="{BE427DDE-A7AF-4C9F-980D-04541F96AD4B}" type="slidenum">
              <a:rPr lang="en-GB" smtClean="0"/>
              <a:t>25</a:t>
            </a:fld>
            <a:endParaRPr lang="en-GB"/>
          </a:p>
        </p:txBody>
      </p:sp>
    </p:spTree>
    <p:extLst>
      <p:ext uri="{BB962C8B-B14F-4D97-AF65-F5344CB8AC3E}">
        <p14:creationId xmlns:p14="http://schemas.microsoft.com/office/powerpoint/2010/main" val="61956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In order to check multi-dimensional conditions, an extension to the DECLARE standard, called Multi-Perspective DECLARE is already available, it takes into account of the payload of activities involved in the conditions.</a:t>
            </a:r>
          </a:p>
        </p:txBody>
      </p:sp>
      <p:sp>
        <p:nvSpPr>
          <p:cNvPr id="4" name="Slide Number Placeholder 3"/>
          <p:cNvSpPr>
            <a:spLocks noGrp="1"/>
          </p:cNvSpPr>
          <p:nvPr>
            <p:ph type="sldNum" sz="quarter" idx="5"/>
          </p:nvPr>
        </p:nvSpPr>
        <p:spPr/>
        <p:txBody>
          <a:bodyPr/>
          <a:lstStyle/>
          <a:p>
            <a:fld id="{BE427DDE-A7AF-4C9F-980D-04541F96AD4B}" type="slidenum">
              <a:rPr lang="en-GB" smtClean="0"/>
              <a:t>26</a:t>
            </a:fld>
            <a:endParaRPr lang="en-GB"/>
          </a:p>
        </p:txBody>
      </p:sp>
    </p:spTree>
    <p:extLst>
      <p:ext uri="{BB962C8B-B14F-4D97-AF65-F5344CB8AC3E}">
        <p14:creationId xmlns:p14="http://schemas.microsoft.com/office/powerpoint/2010/main" val="2268900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In order to check multi-dimensional conditions, an extension to the DECLARE standard, called Multi-Perspective DECLARE, is already available. It can take into account of the payload of activities involved in the conditions.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So that I already showed you how with the declarative approach we can overcome the drawbacks of the imperative approach, but we can even do something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5"/>
          </p:nvPr>
        </p:nvSpPr>
        <p:spPr/>
        <p:txBody>
          <a:bodyPr/>
          <a:lstStyle/>
          <a:p>
            <a:fld id="{BE427DDE-A7AF-4C9F-980D-04541F96AD4B}" type="slidenum">
              <a:rPr lang="en-GB" smtClean="0"/>
              <a:t>27</a:t>
            </a:fld>
            <a:endParaRPr lang="en-GB"/>
          </a:p>
        </p:txBody>
      </p:sp>
    </p:spTree>
    <p:extLst>
      <p:ext uri="{BB962C8B-B14F-4D97-AF65-F5344CB8AC3E}">
        <p14:creationId xmlns:p14="http://schemas.microsoft.com/office/powerpoint/2010/main" val="2734959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I will show here is a new way to analyse processes by leveraging another declarative approach to Process Mining that is valuable to our business use case.</a:t>
            </a:r>
          </a:p>
          <a:p>
            <a:r>
              <a:rPr lang="en-GB"/>
              <a:t>It is called Query Checking and is different Conformance Checking.</a:t>
            </a:r>
          </a:p>
          <a:p>
            <a:r>
              <a:rPr lang="en-GB"/>
              <a:t>While Conformance Checking aims to check if process executions are conformant to a defined process model, Query Checking instead can further discover new conditions over a partially defined process model.</a:t>
            </a:r>
          </a:p>
          <a:p>
            <a:r>
              <a:rPr lang="en-GB"/>
              <a:t>In the slide you can see highlighted on the left a process model with a condition defined over the payload of an activity, that means that the activity Create PO should exist in the process execution when executed by user with name “RIVA”.</a:t>
            </a:r>
          </a:p>
          <a:p>
            <a:endParaRPr lang="en-GB"/>
          </a:p>
        </p:txBody>
      </p:sp>
      <p:sp>
        <p:nvSpPr>
          <p:cNvPr id="4" name="Slide Number Placeholder 3"/>
          <p:cNvSpPr>
            <a:spLocks noGrp="1"/>
          </p:cNvSpPr>
          <p:nvPr>
            <p:ph type="sldNum" sz="quarter" idx="5"/>
          </p:nvPr>
        </p:nvSpPr>
        <p:spPr/>
        <p:txBody>
          <a:bodyPr/>
          <a:lstStyle/>
          <a:p>
            <a:fld id="{BE427DDE-A7AF-4C9F-980D-04541F96AD4B}" type="slidenum">
              <a:rPr lang="en-GB" smtClean="0"/>
              <a:t>28</a:t>
            </a:fld>
            <a:endParaRPr lang="en-GB"/>
          </a:p>
        </p:txBody>
      </p:sp>
    </p:spTree>
    <p:extLst>
      <p:ext uri="{BB962C8B-B14F-4D97-AF65-F5344CB8AC3E}">
        <p14:creationId xmlns:p14="http://schemas.microsoft.com/office/powerpoint/2010/main" val="166741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I will show you now is a new way to analyse processes by leveraging another declarative technique that is valuable to our business use case.</a:t>
            </a:r>
          </a:p>
          <a:p>
            <a:r>
              <a:rPr lang="en-GB"/>
              <a:t>Query Checking works somehow the opposite of Conformance Checking: instead of checking conditions against process executions as Conformance Checking, Query Checking instead can discover new insights on conditions that we provide as input.</a:t>
            </a:r>
          </a:p>
        </p:txBody>
      </p:sp>
      <p:sp>
        <p:nvSpPr>
          <p:cNvPr id="4" name="Slide Number Placeholder 3"/>
          <p:cNvSpPr>
            <a:spLocks noGrp="1"/>
          </p:cNvSpPr>
          <p:nvPr>
            <p:ph type="sldNum" sz="quarter" idx="5"/>
          </p:nvPr>
        </p:nvSpPr>
        <p:spPr/>
        <p:txBody>
          <a:bodyPr/>
          <a:lstStyle/>
          <a:p>
            <a:fld id="{BE427DDE-A7AF-4C9F-980D-04541F96AD4B}" type="slidenum">
              <a:rPr lang="en-GB" smtClean="0"/>
              <a:t>29</a:t>
            </a:fld>
            <a:endParaRPr lang="en-GB"/>
          </a:p>
        </p:txBody>
      </p:sp>
    </p:spTree>
    <p:extLst>
      <p:ext uri="{BB962C8B-B14F-4D97-AF65-F5344CB8AC3E}">
        <p14:creationId xmlns:p14="http://schemas.microsoft.com/office/powerpoint/2010/main" val="2403022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Suppose that we are interested in the executions where the Maverick Buying occurs, that is, the ones where Receive Invoice occurs before than Create PO. Suppose now that we are interested in detail on what are the circumstances in which this peculiar flow happens.</a:t>
            </a:r>
          </a:p>
          <a:p>
            <a:r>
              <a:rPr lang="en-GB"/>
              <a:t>We can basically query the payload with which the Response condition denoting Maverick Buying happens. Suppose the case in which the Receive Invoice has attached as payload the amount of the invoice, while the Create PO has attached the user that executed the activity.</a:t>
            </a:r>
          </a:p>
          <a:p>
            <a:r>
              <a:rPr lang="en-GB"/>
              <a:t>The output of query checking will be the Response we queried, together with new information about the payload of the involved activities. So that now we know that Maverick Buying happened in our P2P process when the invoice amount was greater than 500$ and when the user that created PO was RIVA.</a:t>
            </a:r>
          </a:p>
          <a:p>
            <a:r>
              <a:rPr lang="en-GB"/>
              <a:t>This could be a big value added when analysing business processes of our customers.</a:t>
            </a:r>
          </a:p>
        </p:txBody>
      </p:sp>
      <p:sp>
        <p:nvSpPr>
          <p:cNvPr id="4" name="Slide Number Placeholder 3"/>
          <p:cNvSpPr>
            <a:spLocks noGrp="1"/>
          </p:cNvSpPr>
          <p:nvPr>
            <p:ph type="sldNum" sz="quarter" idx="5"/>
          </p:nvPr>
        </p:nvSpPr>
        <p:spPr/>
        <p:txBody>
          <a:bodyPr/>
          <a:lstStyle/>
          <a:p>
            <a:fld id="{BE427DDE-A7AF-4C9F-980D-04541F96AD4B}" type="slidenum">
              <a:rPr lang="en-GB" smtClean="0"/>
              <a:t>30</a:t>
            </a:fld>
            <a:endParaRPr lang="en-GB"/>
          </a:p>
        </p:txBody>
      </p:sp>
    </p:spTree>
    <p:extLst>
      <p:ext uri="{BB962C8B-B14F-4D97-AF65-F5344CB8AC3E}">
        <p14:creationId xmlns:p14="http://schemas.microsoft.com/office/powerpoint/2010/main" val="204469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two major approaches to Process Mining: imperative and declarative</a:t>
            </a:r>
          </a:p>
        </p:txBody>
      </p:sp>
      <p:sp>
        <p:nvSpPr>
          <p:cNvPr id="4" name="Slide Number Placeholder 3"/>
          <p:cNvSpPr>
            <a:spLocks noGrp="1"/>
          </p:cNvSpPr>
          <p:nvPr>
            <p:ph type="sldNum" sz="quarter" idx="5"/>
          </p:nvPr>
        </p:nvSpPr>
        <p:spPr/>
        <p:txBody>
          <a:bodyPr/>
          <a:lstStyle/>
          <a:p>
            <a:fld id="{BE427DDE-A7AF-4C9F-980D-04541F96AD4B}" type="slidenum">
              <a:rPr lang="en-GB" smtClean="0"/>
              <a:t>4</a:t>
            </a:fld>
            <a:endParaRPr lang="en-GB"/>
          </a:p>
        </p:txBody>
      </p:sp>
    </p:spTree>
    <p:extLst>
      <p:ext uri="{BB962C8B-B14F-4D97-AF65-F5344CB8AC3E}">
        <p14:creationId xmlns:p14="http://schemas.microsoft.com/office/powerpoint/2010/main" val="4090918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of this brings to Declare4Py. We are interested in it because it implements the DECLARE language, also in the Multi-Perspective variant, and it has easy-to-use Python APIs.</a:t>
            </a:r>
          </a:p>
          <a:p>
            <a:r>
              <a:rPr lang="en-GB"/>
              <a:t>Moreover, among all of the features it provides, there are also Conformance Checking and Query Checking that we discussed. Actually, it is currently the only tool that implements Query Checking out-of-the-box. And it promises to do much more, so I leave the word to Ivan </a:t>
            </a:r>
            <a:r>
              <a:rPr lang="en-GB" err="1"/>
              <a:t>Donadello</a:t>
            </a:r>
            <a:r>
              <a:rPr lang="en-GB"/>
              <a:t> that will explain in detail what Declare4Py can do.</a:t>
            </a:r>
          </a:p>
        </p:txBody>
      </p:sp>
      <p:sp>
        <p:nvSpPr>
          <p:cNvPr id="4" name="Slide Number Placeholder 3"/>
          <p:cNvSpPr>
            <a:spLocks noGrp="1"/>
          </p:cNvSpPr>
          <p:nvPr>
            <p:ph type="sldNum" sz="quarter" idx="5"/>
          </p:nvPr>
        </p:nvSpPr>
        <p:spPr/>
        <p:txBody>
          <a:bodyPr/>
          <a:lstStyle/>
          <a:p>
            <a:fld id="{BE427DDE-A7AF-4C9F-980D-04541F96AD4B}" type="slidenum">
              <a:rPr lang="en-GB" smtClean="0"/>
              <a:t>31</a:t>
            </a:fld>
            <a:endParaRPr lang="en-GB"/>
          </a:p>
        </p:txBody>
      </p:sp>
    </p:spTree>
    <p:extLst>
      <p:ext uri="{BB962C8B-B14F-4D97-AF65-F5344CB8AC3E}">
        <p14:creationId xmlns:p14="http://schemas.microsoft.com/office/powerpoint/2010/main" val="317715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 the imperative approach, the process model </a:t>
            </a:r>
            <a:r>
              <a:rPr lang="en-GB" b="1"/>
              <a:t>explicitly</a:t>
            </a:r>
            <a:r>
              <a:rPr lang="en-GB"/>
              <a:t> specify the allowed behaviour of the process at once.</a:t>
            </a:r>
          </a:p>
          <a:p>
            <a:r>
              <a:rPr lang="en-GB"/>
              <a:t>A process model in these sense could be a BPMN, or a Petri Net</a:t>
            </a:r>
          </a:p>
        </p:txBody>
      </p:sp>
      <p:sp>
        <p:nvSpPr>
          <p:cNvPr id="4" name="Slide Number Placeholder 3"/>
          <p:cNvSpPr>
            <a:spLocks noGrp="1"/>
          </p:cNvSpPr>
          <p:nvPr>
            <p:ph type="sldNum" sz="quarter" idx="5"/>
          </p:nvPr>
        </p:nvSpPr>
        <p:spPr/>
        <p:txBody>
          <a:bodyPr/>
          <a:lstStyle/>
          <a:p>
            <a:fld id="{BE427DDE-A7AF-4C9F-980D-04541F96AD4B}" type="slidenum">
              <a:rPr lang="en-GB" smtClean="0"/>
              <a:t>5</a:t>
            </a:fld>
            <a:endParaRPr lang="en-GB"/>
          </a:p>
        </p:txBody>
      </p:sp>
    </p:spTree>
    <p:extLst>
      <p:ext uri="{BB962C8B-B14F-4D97-AF65-F5344CB8AC3E}">
        <p14:creationId xmlns:p14="http://schemas.microsoft.com/office/powerpoint/2010/main" val="380576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declarative approach instead </a:t>
            </a:r>
            <a:r>
              <a:rPr lang="en-GB" b="1"/>
              <a:t>implicitly</a:t>
            </a:r>
            <a:r>
              <a:rPr lang="en-GB"/>
              <a:t> specify the allowed behaviour through a set of constraints, that describes the forbidden behaviour instead of the allowed one.</a:t>
            </a:r>
          </a:p>
          <a:p>
            <a:r>
              <a:rPr lang="en-GB"/>
              <a:t>In few words: everything that is not forbidden is allowed.</a:t>
            </a:r>
          </a:p>
          <a:p>
            <a:r>
              <a:rPr lang="en-GB"/>
              <a:t>The process model results to be the set of so defined constraints</a:t>
            </a:r>
          </a:p>
        </p:txBody>
      </p:sp>
      <p:sp>
        <p:nvSpPr>
          <p:cNvPr id="4" name="Slide Number Placeholder 3"/>
          <p:cNvSpPr>
            <a:spLocks noGrp="1"/>
          </p:cNvSpPr>
          <p:nvPr>
            <p:ph type="sldNum" sz="quarter" idx="5"/>
          </p:nvPr>
        </p:nvSpPr>
        <p:spPr/>
        <p:txBody>
          <a:bodyPr/>
          <a:lstStyle/>
          <a:p>
            <a:fld id="{BE427DDE-A7AF-4C9F-980D-04541F96AD4B}" type="slidenum">
              <a:rPr lang="en-GB" smtClean="0"/>
              <a:t>6</a:t>
            </a:fld>
            <a:endParaRPr lang="en-GB"/>
          </a:p>
        </p:txBody>
      </p:sp>
    </p:spTree>
    <p:extLst>
      <p:ext uri="{BB962C8B-B14F-4D97-AF65-F5344CB8AC3E}">
        <p14:creationId xmlns:p14="http://schemas.microsoft.com/office/powerpoint/2010/main" val="41661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most common declarative approaches is DECLARE.</a:t>
            </a:r>
          </a:p>
          <a:p>
            <a:r>
              <a:rPr lang="en-GB"/>
              <a:t>DECLARE defines each constraint as a </a:t>
            </a:r>
            <a:r>
              <a:rPr lang="en-GB" err="1"/>
              <a:t>LTLf</a:t>
            </a:r>
            <a:r>
              <a:rPr lang="en-GB"/>
              <a:t> formula over the activities that can occur during the process</a:t>
            </a:r>
          </a:p>
        </p:txBody>
      </p:sp>
      <p:sp>
        <p:nvSpPr>
          <p:cNvPr id="4" name="Slide Number Placeholder 3"/>
          <p:cNvSpPr>
            <a:spLocks noGrp="1"/>
          </p:cNvSpPr>
          <p:nvPr>
            <p:ph type="sldNum" sz="quarter" idx="5"/>
          </p:nvPr>
        </p:nvSpPr>
        <p:spPr/>
        <p:txBody>
          <a:bodyPr/>
          <a:lstStyle/>
          <a:p>
            <a:fld id="{BE427DDE-A7AF-4C9F-980D-04541F96AD4B}" type="slidenum">
              <a:rPr lang="en-GB" smtClean="0"/>
              <a:t>7</a:t>
            </a:fld>
            <a:endParaRPr lang="en-GB"/>
          </a:p>
        </p:txBody>
      </p:sp>
    </p:spTree>
    <p:extLst>
      <p:ext uri="{BB962C8B-B14F-4D97-AF65-F5344CB8AC3E}">
        <p14:creationId xmlns:p14="http://schemas.microsoft.com/office/powerpoint/2010/main" val="175204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These are few examples of DECLARE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Even if several constraints have been implemented, the Response constraint is the one we will focus on throughout the presentation.</a:t>
            </a:r>
          </a:p>
        </p:txBody>
      </p:sp>
      <p:sp>
        <p:nvSpPr>
          <p:cNvPr id="4" name="Segnaposto numero diapositiva 3"/>
          <p:cNvSpPr>
            <a:spLocks noGrp="1"/>
          </p:cNvSpPr>
          <p:nvPr>
            <p:ph type="sldNum" sz="quarter" idx="10"/>
          </p:nvPr>
        </p:nvSpPr>
        <p:spPr/>
        <p:txBody>
          <a:bodyPr/>
          <a:lstStyle/>
          <a:p>
            <a:fld id="{19487609-398F-4542-ACB5-786AFD532EFA}" type="slidenum">
              <a:rPr lang="it-IT" smtClean="0"/>
              <a:pPr/>
              <a:t>8</a:t>
            </a:fld>
            <a:endParaRPr lang="it-IT"/>
          </a:p>
        </p:txBody>
      </p:sp>
    </p:spTree>
    <p:extLst>
      <p:ext uri="{BB962C8B-B14F-4D97-AF65-F5344CB8AC3E}">
        <p14:creationId xmlns:p14="http://schemas.microsoft.com/office/powerpoint/2010/main" val="357835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t>Response is a binary constraint, as it involves two activities. It states that if activity A occurs in the process instance, then the activity B should occur after A.</a:t>
            </a:r>
          </a:p>
          <a:p>
            <a:endParaRPr lang="en-US"/>
          </a:p>
        </p:txBody>
      </p:sp>
      <p:sp>
        <p:nvSpPr>
          <p:cNvPr id="4" name="Segnaposto numero diapositiva 3"/>
          <p:cNvSpPr>
            <a:spLocks noGrp="1"/>
          </p:cNvSpPr>
          <p:nvPr>
            <p:ph type="sldNum" sz="quarter" idx="10"/>
          </p:nvPr>
        </p:nvSpPr>
        <p:spPr/>
        <p:txBody>
          <a:bodyPr/>
          <a:lstStyle/>
          <a:p>
            <a:fld id="{19487609-398F-4542-ACB5-786AFD532EFA}" type="slidenum">
              <a:rPr lang="it-IT" smtClean="0"/>
              <a:pPr/>
              <a:t>9</a:t>
            </a:fld>
            <a:endParaRPr lang="it-IT"/>
          </a:p>
        </p:txBody>
      </p:sp>
    </p:spTree>
    <p:extLst>
      <p:ext uri="{BB962C8B-B14F-4D97-AF65-F5344CB8AC3E}">
        <p14:creationId xmlns:p14="http://schemas.microsoft.com/office/powerpoint/2010/main" val="396926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 everyone, I’m Francesco Riva, I work in DataLane and today I will explain you why Declarative Process Mining is being considered more and more in the business companies, and consequently why DataLane is so interested in it.</a:t>
            </a:r>
          </a:p>
          <a:p>
            <a:r>
              <a:rPr lang="en-GB"/>
              <a:t>I’m going to start with a simple use case called Maverick Buying</a:t>
            </a:r>
          </a:p>
        </p:txBody>
      </p:sp>
      <p:sp>
        <p:nvSpPr>
          <p:cNvPr id="4" name="Slide Number Placeholder 3"/>
          <p:cNvSpPr>
            <a:spLocks noGrp="1"/>
          </p:cNvSpPr>
          <p:nvPr>
            <p:ph type="sldNum" sz="quarter" idx="5"/>
          </p:nvPr>
        </p:nvSpPr>
        <p:spPr/>
        <p:txBody>
          <a:bodyPr/>
          <a:lstStyle/>
          <a:p>
            <a:fld id="{BE427DDE-A7AF-4C9F-980D-04541F96AD4B}" type="slidenum">
              <a:rPr lang="en-GB" smtClean="0"/>
              <a:t>10</a:t>
            </a:fld>
            <a:endParaRPr lang="en-GB"/>
          </a:p>
        </p:txBody>
      </p:sp>
    </p:spTree>
    <p:extLst>
      <p:ext uri="{BB962C8B-B14F-4D97-AF65-F5344CB8AC3E}">
        <p14:creationId xmlns:p14="http://schemas.microsoft.com/office/powerpoint/2010/main" val="214087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7E6E-13C9-096F-1E62-E299ABFF1041}"/>
              </a:ext>
            </a:extLst>
          </p:cNvPr>
          <p:cNvSpPr>
            <a:spLocks noGrp="1"/>
          </p:cNvSpPr>
          <p:nvPr>
            <p:ph type="ctrTitle"/>
          </p:nvPr>
        </p:nvSpPr>
        <p:spPr>
          <a:xfrm>
            <a:off x="1524000" y="1122363"/>
            <a:ext cx="9144000" cy="2387600"/>
          </a:xfrm>
        </p:spPr>
        <p:txBody>
          <a:bodyPr anchor="b">
            <a:normAutofit/>
          </a:bodyPr>
          <a:lstStyle>
            <a:lvl1pPr algn="ctr">
              <a:defRPr kumimoji="0" lang="en-GB" sz="4400" b="0" i="0" u="none" strike="noStrike" kern="1200" cap="none" spc="0" normalizeH="0" baseline="0" dirty="0">
                <a:ln>
                  <a:noFill/>
                </a:ln>
                <a:solidFill>
                  <a:schemeClr val="accent2">
                    <a:lumMod val="75000"/>
                  </a:schemeClr>
                </a:solidFill>
                <a:effectLst/>
                <a:uLnTx/>
                <a:uFillTx/>
                <a:latin typeface="Avenir Next LT Pro" panose="020B0504020202020204" pitchFamily="34" charset="0"/>
                <a:ea typeface="+mn-ea"/>
                <a:cs typeface="+mn-cs"/>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E0B0E01-C9CE-89CF-850D-8EDFD7066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Date Placeholder 12">
            <a:extLst>
              <a:ext uri="{FF2B5EF4-FFF2-40B4-BE49-F238E27FC236}">
                <a16:creationId xmlns:a16="http://schemas.microsoft.com/office/drawing/2014/main" id="{06EBCB21-7F0E-218F-A6D6-3C81C6ADF40A}"/>
              </a:ext>
            </a:extLst>
          </p:cNvPr>
          <p:cNvSpPr>
            <a:spLocks noGrp="1"/>
          </p:cNvSpPr>
          <p:nvPr>
            <p:ph type="dt" sz="half" idx="10"/>
          </p:nvPr>
        </p:nvSpPr>
        <p:spPr/>
        <p:txBody>
          <a:bodyPr/>
          <a:lstStyle/>
          <a:p>
            <a:fld id="{161CADFD-BD6F-4ADB-9286-0D9875962DA5}" type="datetime1">
              <a:rPr lang="en-GB" smtClean="0"/>
              <a:t>23/10/2023</a:t>
            </a:fld>
            <a:endParaRPr lang="en-GB"/>
          </a:p>
        </p:txBody>
      </p:sp>
      <p:sp>
        <p:nvSpPr>
          <p:cNvPr id="14" name="Footer Placeholder 13">
            <a:extLst>
              <a:ext uri="{FF2B5EF4-FFF2-40B4-BE49-F238E27FC236}">
                <a16:creationId xmlns:a16="http://schemas.microsoft.com/office/drawing/2014/main" id="{0250C5BF-936F-94F9-2E4E-742C6C7B46FB}"/>
              </a:ext>
            </a:extLst>
          </p:cNvPr>
          <p:cNvSpPr>
            <a:spLocks noGrp="1"/>
          </p:cNvSpPr>
          <p:nvPr>
            <p:ph type="ftr" sz="quarter" idx="11"/>
          </p:nvPr>
        </p:nvSpPr>
        <p:spPr/>
        <p:txBody>
          <a:bodyPr/>
          <a:lstStyle/>
          <a:p>
            <a:endParaRPr lang="en-GB"/>
          </a:p>
        </p:txBody>
      </p:sp>
      <p:sp>
        <p:nvSpPr>
          <p:cNvPr id="15" name="Slide Number Placeholder 14">
            <a:extLst>
              <a:ext uri="{FF2B5EF4-FFF2-40B4-BE49-F238E27FC236}">
                <a16:creationId xmlns:a16="http://schemas.microsoft.com/office/drawing/2014/main" id="{C146E832-EE6C-93E9-01B9-3DE17F8E4CCC}"/>
              </a:ext>
            </a:extLst>
          </p:cNvPr>
          <p:cNvSpPr>
            <a:spLocks noGrp="1"/>
          </p:cNvSpPr>
          <p:nvPr>
            <p:ph type="sldNum" sz="quarter" idx="12"/>
          </p:nvPr>
        </p:nvSpPr>
        <p:spPr/>
        <p:txBody>
          <a:bodyPr/>
          <a:lstStyle/>
          <a:p>
            <a:fld id="{89999A9E-6FB1-44AA-AA52-193312814BBD}" type="slidenum">
              <a:rPr lang="en-GB" smtClean="0"/>
              <a:t>‹#›</a:t>
            </a:fld>
            <a:endParaRPr lang="en-GB"/>
          </a:p>
        </p:txBody>
      </p:sp>
    </p:spTree>
    <p:extLst>
      <p:ext uri="{BB962C8B-B14F-4D97-AF65-F5344CB8AC3E}">
        <p14:creationId xmlns:p14="http://schemas.microsoft.com/office/powerpoint/2010/main" val="284776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7FD7-093F-1FE5-BEC0-031EC9F1D6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0803B8-F4F8-F9F4-D340-BA8F8E2D3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BDCA2-7398-C079-B2B8-962529615E64}"/>
              </a:ext>
            </a:extLst>
          </p:cNvPr>
          <p:cNvSpPr>
            <a:spLocks noGrp="1"/>
          </p:cNvSpPr>
          <p:nvPr>
            <p:ph type="dt" sz="half" idx="10"/>
          </p:nvPr>
        </p:nvSpPr>
        <p:spPr/>
        <p:txBody>
          <a:bodyPr/>
          <a:lstStyle/>
          <a:p>
            <a:fld id="{0E1D91C6-3100-49A6-AC90-FCF2BC754F6C}" type="datetime1">
              <a:rPr lang="en-GB" smtClean="0"/>
              <a:t>23/10/2023</a:t>
            </a:fld>
            <a:endParaRPr lang="en-GB"/>
          </a:p>
        </p:txBody>
      </p:sp>
      <p:sp>
        <p:nvSpPr>
          <p:cNvPr id="5" name="Footer Placeholder 4">
            <a:extLst>
              <a:ext uri="{FF2B5EF4-FFF2-40B4-BE49-F238E27FC236}">
                <a16:creationId xmlns:a16="http://schemas.microsoft.com/office/drawing/2014/main" id="{C6ECC76B-0EFF-801E-8913-1D01A2CFFC9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044CEE2-6DBE-4EBB-0669-3E2118C69C54}"/>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34638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A5DA4D-037E-9456-69F1-F31A8CB4E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1BD528-64A0-ACA4-9502-18D46C35AD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02B7CF-A97A-3A8F-1CFE-4126803F8C7B}"/>
              </a:ext>
            </a:extLst>
          </p:cNvPr>
          <p:cNvSpPr>
            <a:spLocks noGrp="1"/>
          </p:cNvSpPr>
          <p:nvPr>
            <p:ph type="dt" sz="half" idx="10"/>
          </p:nvPr>
        </p:nvSpPr>
        <p:spPr/>
        <p:txBody>
          <a:bodyPr/>
          <a:lstStyle/>
          <a:p>
            <a:fld id="{18432786-7BD8-41AE-9746-8930C8DF9AC5}" type="datetime1">
              <a:rPr lang="en-GB" smtClean="0"/>
              <a:t>23/10/2023</a:t>
            </a:fld>
            <a:endParaRPr lang="en-GB"/>
          </a:p>
        </p:txBody>
      </p:sp>
      <p:sp>
        <p:nvSpPr>
          <p:cNvPr id="5" name="Footer Placeholder 4">
            <a:extLst>
              <a:ext uri="{FF2B5EF4-FFF2-40B4-BE49-F238E27FC236}">
                <a16:creationId xmlns:a16="http://schemas.microsoft.com/office/drawing/2014/main" id="{8CD6C63D-51DA-3D69-3491-129A0A92F9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0646B9-43E5-F69E-43D8-29CFC375EB5A}"/>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168597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reserve="1" userDrawn="1">
  <p:cSld name="Main point">
    <p:spTree>
      <p:nvGrpSpPr>
        <p:cNvPr id="1" name="Shape 46"/>
        <p:cNvGrpSpPr/>
        <p:nvPr/>
      </p:nvGrpSpPr>
      <p:grpSpPr>
        <a:xfrm>
          <a:off x="0" y="0"/>
          <a:ext cx="0" cy="0"/>
          <a:chOff x="0" y="0"/>
          <a:chExt cx="0" cy="0"/>
        </a:xfrm>
      </p:grpSpPr>
      <p:sp>
        <p:nvSpPr>
          <p:cNvPr id="47" name="Google Shape;47;p8"/>
          <p:cNvSpPr/>
          <p:nvPr/>
        </p:nvSpPr>
        <p:spPr>
          <a:xfrm rot="-1166977">
            <a:off x="-5952856" y="-5913683"/>
            <a:ext cx="13084383" cy="9286613"/>
          </a:xfrm>
          <a:custGeom>
            <a:avLst/>
            <a:gdLst/>
            <a:ahLst/>
            <a:cxnLst/>
            <a:rect l="l" t="t" r="r" b="b"/>
            <a:pathLst>
              <a:path w="69605" h="49402" extrusionOk="0">
                <a:moveTo>
                  <a:pt x="62718" y="0"/>
                </a:moveTo>
                <a:cubicBezTo>
                  <a:pt x="62081" y="0"/>
                  <a:pt x="61427" y="99"/>
                  <a:pt x="60770" y="312"/>
                </a:cubicBezTo>
                <a:cubicBezTo>
                  <a:pt x="59782" y="633"/>
                  <a:pt x="58829" y="1038"/>
                  <a:pt x="57913" y="1502"/>
                </a:cubicBezTo>
                <a:cubicBezTo>
                  <a:pt x="54329" y="3360"/>
                  <a:pt x="51150" y="6205"/>
                  <a:pt x="48435" y="9968"/>
                </a:cubicBezTo>
                <a:cubicBezTo>
                  <a:pt x="45340" y="14266"/>
                  <a:pt x="42863" y="19814"/>
                  <a:pt x="41065" y="26470"/>
                </a:cubicBezTo>
                <a:cubicBezTo>
                  <a:pt x="38579" y="35663"/>
                  <a:pt x="31807" y="36853"/>
                  <a:pt x="28434" y="36853"/>
                </a:cubicBezTo>
                <a:cubicBezTo>
                  <a:pt x="28221" y="36853"/>
                  <a:pt x="28021" y="36848"/>
                  <a:pt x="27837" y="36840"/>
                </a:cubicBezTo>
                <a:cubicBezTo>
                  <a:pt x="21491" y="36554"/>
                  <a:pt x="14312" y="32054"/>
                  <a:pt x="12895" y="24005"/>
                </a:cubicBezTo>
                <a:cubicBezTo>
                  <a:pt x="12312" y="21015"/>
                  <a:pt x="9689" y="18932"/>
                  <a:pt x="6742" y="18932"/>
                </a:cubicBezTo>
                <a:cubicBezTo>
                  <a:pt x="6380" y="18932"/>
                  <a:pt x="6013" y="18963"/>
                  <a:pt x="5644" y="19028"/>
                </a:cubicBezTo>
                <a:cubicBezTo>
                  <a:pt x="2275" y="19624"/>
                  <a:pt x="1" y="22815"/>
                  <a:pt x="536" y="26196"/>
                </a:cubicBezTo>
                <a:cubicBezTo>
                  <a:pt x="1667" y="32768"/>
                  <a:pt x="5168" y="38709"/>
                  <a:pt x="10359" y="42900"/>
                </a:cubicBezTo>
                <a:cubicBezTo>
                  <a:pt x="15169" y="46806"/>
                  <a:pt x="21086" y="49068"/>
                  <a:pt x="27266" y="49365"/>
                </a:cubicBezTo>
                <a:cubicBezTo>
                  <a:pt x="27694" y="49389"/>
                  <a:pt x="28099" y="49401"/>
                  <a:pt x="28516" y="49401"/>
                </a:cubicBezTo>
                <a:cubicBezTo>
                  <a:pt x="33826" y="49401"/>
                  <a:pt x="38791" y="47865"/>
                  <a:pt x="42970" y="44948"/>
                </a:cubicBezTo>
                <a:cubicBezTo>
                  <a:pt x="47899" y="41495"/>
                  <a:pt x="51424" y="36245"/>
                  <a:pt x="53174" y="29744"/>
                </a:cubicBezTo>
                <a:cubicBezTo>
                  <a:pt x="56055" y="19124"/>
                  <a:pt x="60127" y="14790"/>
                  <a:pt x="63032" y="13016"/>
                </a:cubicBezTo>
                <a:cubicBezTo>
                  <a:pt x="63592" y="12682"/>
                  <a:pt x="64175" y="12397"/>
                  <a:pt x="64782" y="12170"/>
                </a:cubicBezTo>
                <a:cubicBezTo>
                  <a:pt x="66866" y="11432"/>
                  <a:pt x="68402" y="9646"/>
                  <a:pt x="68831" y="7479"/>
                </a:cubicBezTo>
                <a:lnTo>
                  <a:pt x="68831" y="7432"/>
                </a:lnTo>
                <a:cubicBezTo>
                  <a:pt x="69604" y="3442"/>
                  <a:pt x="66471" y="0"/>
                  <a:pt x="62718" y="0"/>
                </a:cubicBezTo>
                <a:close/>
              </a:path>
            </a:pathLst>
          </a:custGeom>
          <a:gradFill>
            <a:gsLst>
              <a:gs pos="0">
                <a:schemeClr val="lt2"/>
              </a:gs>
              <a:gs pos="50000">
                <a:schemeClr val="accent1"/>
              </a:gs>
              <a:gs pos="100000">
                <a:schemeClr val="accent3"/>
              </a:gs>
            </a:gsLst>
            <a:lin ang="2700006"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Poppins"/>
              <a:ea typeface="+mn-ea"/>
              <a:cs typeface="+mn-cs"/>
            </a:endParaRPr>
          </a:p>
        </p:txBody>
      </p:sp>
      <p:sp>
        <p:nvSpPr>
          <p:cNvPr id="48" name="Google Shape;48;p8"/>
          <p:cNvSpPr/>
          <p:nvPr/>
        </p:nvSpPr>
        <p:spPr>
          <a:xfrm rot="10064649">
            <a:off x="8475565" y="4070092"/>
            <a:ext cx="6766615" cy="6766615"/>
          </a:xfrm>
          <a:prstGeom prst="ellipse">
            <a:avLst/>
          </a:prstGeom>
          <a:solidFill>
            <a:srgbClr val="EE711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Poppins"/>
              <a:ea typeface="+mn-ea"/>
              <a:cs typeface="+mn-cs"/>
            </a:endParaRPr>
          </a:p>
        </p:txBody>
      </p:sp>
      <p:sp>
        <p:nvSpPr>
          <p:cNvPr id="50" name="Google Shape;50;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 name="Google Shape;21;p3">
            <a:extLst>
              <a:ext uri="{FF2B5EF4-FFF2-40B4-BE49-F238E27FC236}">
                <a16:creationId xmlns:a16="http://schemas.microsoft.com/office/drawing/2014/main" id="{CDFB8CFB-554E-AA30-E8B7-1F2BAE1310A3}"/>
              </a:ext>
            </a:extLst>
          </p:cNvPr>
          <p:cNvSpPr txBox="1">
            <a:spLocks noGrp="1"/>
          </p:cNvSpPr>
          <p:nvPr>
            <p:ph type="subTitle" idx="1"/>
          </p:nvPr>
        </p:nvSpPr>
        <p:spPr>
          <a:xfrm>
            <a:off x="1850800" y="5286363"/>
            <a:ext cx="8490400" cy="48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9495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5"/>
        <p:cNvGrpSpPr/>
        <p:nvPr/>
      </p:nvGrpSpPr>
      <p:grpSpPr>
        <a:xfrm>
          <a:off x="0" y="0"/>
          <a:ext cx="0" cy="0"/>
          <a:chOff x="0" y="0"/>
          <a:chExt cx="0" cy="0"/>
        </a:xfrm>
      </p:grpSpPr>
      <p:sp>
        <p:nvSpPr>
          <p:cNvPr id="17" name="Google Shape;17;p3"/>
          <p:cNvSpPr/>
          <p:nvPr/>
        </p:nvSpPr>
        <p:spPr>
          <a:xfrm rot="8886939">
            <a:off x="-3223536" y="-1237736"/>
            <a:ext cx="9333472" cy="9333472"/>
          </a:xfrm>
          <a:prstGeom prst="ellipse">
            <a:avLst/>
          </a:prstGeom>
          <a:gradFill>
            <a:gsLst>
              <a:gs pos="0">
                <a:schemeClr val="dk2"/>
              </a:gs>
              <a:gs pos="48000">
                <a:schemeClr val="accent3"/>
              </a:gs>
              <a:gs pos="100000">
                <a:schemeClr val="accent2"/>
              </a:gs>
            </a:gsLst>
            <a:lin ang="8099331"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3"/>
          <p:cNvSpPr txBox="1">
            <a:spLocks noGrp="1"/>
          </p:cNvSpPr>
          <p:nvPr>
            <p:ph type="title"/>
          </p:nvPr>
        </p:nvSpPr>
        <p:spPr>
          <a:xfrm>
            <a:off x="3226125" y="2399163"/>
            <a:ext cx="6243600" cy="18544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1" name="Google Shape;21;p3"/>
          <p:cNvSpPr txBox="1">
            <a:spLocks noGrp="1"/>
          </p:cNvSpPr>
          <p:nvPr>
            <p:ph type="subTitle" idx="1"/>
          </p:nvPr>
        </p:nvSpPr>
        <p:spPr>
          <a:xfrm>
            <a:off x="3226125" y="4456763"/>
            <a:ext cx="6243600" cy="4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 name="Google Shape;48;p8">
            <a:extLst>
              <a:ext uri="{FF2B5EF4-FFF2-40B4-BE49-F238E27FC236}">
                <a16:creationId xmlns:a16="http://schemas.microsoft.com/office/drawing/2014/main" id="{5EECFB63-058B-9AA4-0220-45AD238F2E59}"/>
              </a:ext>
            </a:extLst>
          </p:cNvPr>
          <p:cNvSpPr/>
          <p:nvPr userDrawn="1"/>
        </p:nvSpPr>
        <p:spPr>
          <a:xfrm rot="10064649">
            <a:off x="8713689" y="4291036"/>
            <a:ext cx="6766615" cy="6766615"/>
          </a:xfrm>
          <a:prstGeom prst="ellipse">
            <a:avLst/>
          </a:prstGeom>
          <a:solidFill>
            <a:srgbClr val="EE711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Poppins"/>
              <a:ea typeface="+mn-ea"/>
              <a:cs typeface="+mn-cs"/>
            </a:endParaRPr>
          </a:p>
        </p:txBody>
      </p:sp>
    </p:spTree>
    <p:extLst>
      <p:ext uri="{BB962C8B-B14F-4D97-AF65-F5344CB8AC3E}">
        <p14:creationId xmlns:p14="http://schemas.microsoft.com/office/powerpoint/2010/main" val="199027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6" name="Google Shape;47;p8">
            <a:extLst>
              <a:ext uri="{FF2B5EF4-FFF2-40B4-BE49-F238E27FC236}">
                <a16:creationId xmlns:a16="http://schemas.microsoft.com/office/drawing/2014/main" id="{4723E8CE-DA44-ED3A-B6C8-2F6C10D9D400}"/>
              </a:ext>
            </a:extLst>
          </p:cNvPr>
          <p:cNvSpPr/>
          <p:nvPr userDrawn="1"/>
        </p:nvSpPr>
        <p:spPr>
          <a:xfrm rot="20433023">
            <a:off x="-2342881" y="-4532557"/>
            <a:ext cx="13084383" cy="9286613"/>
          </a:xfrm>
          <a:custGeom>
            <a:avLst/>
            <a:gdLst/>
            <a:ahLst/>
            <a:cxnLst/>
            <a:rect l="l" t="t" r="r" b="b"/>
            <a:pathLst>
              <a:path w="69605" h="49402" extrusionOk="0">
                <a:moveTo>
                  <a:pt x="62718" y="0"/>
                </a:moveTo>
                <a:cubicBezTo>
                  <a:pt x="62081" y="0"/>
                  <a:pt x="61427" y="99"/>
                  <a:pt x="60770" y="312"/>
                </a:cubicBezTo>
                <a:cubicBezTo>
                  <a:pt x="59782" y="633"/>
                  <a:pt x="58829" y="1038"/>
                  <a:pt x="57913" y="1502"/>
                </a:cubicBezTo>
                <a:cubicBezTo>
                  <a:pt x="54329" y="3360"/>
                  <a:pt x="51150" y="6205"/>
                  <a:pt x="48435" y="9968"/>
                </a:cubicBezTo>
                <a:cubicBezTo>
                  <a:pt x="45340" y="14266"/>
                  <a:pt x="42863" y="19814"/>
                  <a:pt x="41065" y="26470"/>
                </a:cubicBezTo>
                <a:cubicBezTo>
                  <a:pt x="38579" y="35663"/>
                  <a:pt x="31807" y="36853"/>
                  <a:pt x="28434" y="36853"/>
                </a:cubicBezTo>
                <a:cubicBezTo>
                  <a:pt x="28221" y="36853"/>
                  <a:pt x="28021" y="36848"/>
                  <a:pt x="27837" y="36840"/>
                </a:cubicBezTo>
                <a:cubicBezTo>
                  <a:pt x="21491" y="36554"/>
                  <a:pt x="14312" y="32054"/>
                  <a:pt x="12895" y="24005"/>
                </a:cubicBezTo>
                <a:cubicBezTo>
                  <a:pt x="12312" y="21015"/>
                  <a:pt x="9689" y="18932"/>
                  <a:pt x="6742" y="18932"/>
                </a:cubicBezTo>
                <a:cubicBezTo>
                  <a:pt x="6380" y="18932"/>
                  <a:pt x="6013" y="18963"/>
                  <a:pt x="5644" y="19028"/>
                </a:cubicBezTo>
                <a:cubicBezTo>
                  <a:pt x="2275" y="19624"/>
                  <a:pt x="1" y="22815"/>
                  <a:pt x="536" y="26196"/>
                </a:cubicBezTo>
                <a:cubicBezTo>
                  <a:pt x="1667" y="32768"/>
                  <a:pt x="5168" y="38709"/>
                  <a:pt x="10359" y="42900"/>
                </a:cubicBezTo>
                <a:cubicBezTo>
                  <a:pt x="15169" y="46806"/>
                  <a:pt x="21086" y="49068"/>
                  <a:pt x="27266" y="49365"/>
                </a:cubicBezTo>
                <a:cubicBezTo>
                  <a:pt x="27694" y="49389"/>
                  <a:pt x="28099" y="49401"/>
                  <a:pt x="28516" y="49401"/>
                </a:cubicBezTo>
                <a:cubicBezTo>
                  <a:pt x="33826" y="49401"/>
                  <a:pt x="38791" y="47865"/>
                  <a:pt x="42970" y="44948"/>
                </a:cubicBezTo>
                <a:cubicBezTo>
                  <a:pt x="47899" y="41495"/>
                  <a:pt x="51424" y="36245"/>
                  <a:pt x="53174" y="29744"/>
                </a:cubicBezTo>
                <a:cubicBezTo>
                  <a:pt x="56055" y="19124"/>
                  <a:pt x="60127" y="14790"/>
                  <a:pt x="63032" y="13016"/>
                </a:cubicBezTo>
                <a:cubicBezTo>
                  <a:pt x="63592" y="12682"/>
                  <a:pt x="64175" y="12397"/>
                  <a:pt x="64782" y="12170"/>
                </a:cubicBezTo>
                <a:cubicBezTo>
                  <a:pt x="66866" y="11432"/>
                  <a:pt x="68402" y="9646"/>
                  <a:pt x="68831" y="7479"/>
                </a:cubicBezTo>
                <a:lnTo>
                  <a:pt x="68831" y="7432"/>
                </a:lnTo>
                <a:cubicBezTo>
                  <a:pt x="69604" y="3442"/>
                  <a:pt x="66471" y="0"/>
                  <a:pt x="62718" y="0"/>
                </a:cubicBezTo>
                <a:close/>
              </a:path>
            </a:pathLst>
          </a:custGeom>
          <a:gradFill>
            <a:gsLst>
              <a:gs pos="0">
                <a:schemeClr val="lt2"/>
              </a:gs>
              <a:gs pos="50000">
                <a:schemeClr val="accent1"/>
              </a:gs>
              <a:gs pos="100000">
                <a:schemeClr val="accent3"/>
              </a:gs>
            </a:gsLst>
            <a:lin ang="2700006"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Poppins"/>
              <a:ea typeface="+mn-ea"/>
              <a:cs typeface="+mn-cs"/>
            </a:endParaRPr>
          </a:p>
        </p:txBody>
      </p:sp>
      <p:sp>
        <p:nvSpPr>
          <p:cNvPr id="7" name="Google Shape;48;p8">
            <a:extLst>
              <a:ext uri="{FF2B5EF4-FFF2-40B4-BE49-F238E27FC236}">
                <a16:creationId xmlns:a16="http://schemas.microsoft.com/office/drawing/2014/main" id="{384AD9FC-8DAC-F85D-A24C-E736A1BF3147}"/>
              </a:ext>
            </a:extLst>
          </p:cNvPr>
          <p:cNvSpPr/>
          <p:nvPr userDrawn="1"/>
        </p:nvSpPr>
        <p:spPr>
          <a:xfrm rot="10064649">
            <a:off x="8713689" y="4291036"/>
            <a:ext cx="6766615" cy="6766615"/>
          </a:xfrm>
          <a:prstGeom prst="ellipse">
            <a:avLst/>
          </a:prstGeom>
          <a:solidFill>
            <a:srgbClr val="EE711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Poppins"/>
              <a:ea typeface="+mn-ea"/>
              <a:cs typeface="+mn-cs"/>
            </a:endParaRPr>
          </a:p>
        </p:txBody>
      </p:sp>
      <p:sp>
        <p:nvSpPr>
          <p:cNvPr id="8" name="Google Shape;50;p8">
            <a:extLst>
              <a:ext uri="{FF2B5EF4-FFF2-40B4-BE49-F238E27FC236}">
                <a16:creationId xmlns:a16="http://schemas.microsoft.com/office/drawing/2014/main" id="{ECDCE196-FC92-5846-2609-AB521FA3B022}"/>
              </a:ext>
            </a:extLst>
          </p:cNvPr>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26872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71B6-89F9-7666-787A-33A817959F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045721-20A3-3DAF-C460-0C8C31A6B7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5309F002-5D6A-A309-7D7A-2D0A945C9000}"/>
              </a:ext>
            </a:extLst>
          </p:cNvPr>
          <p:cNvSpPr>
            <a:spLocks noGrp="1"/>
          </p:cNvSpPr>
          <p:nvPr>
            <p:ph type="dt" sz="half" idx="10"/>
          </p:nvPr>
        </p:nvSpPr>
        <p:spPr/>
        <p:txBody>
          <a:bodyPr/>
          <a:lstStyle/>
          <a:p>
            <a:fld id="{604576B7-6C80-41CA-8990-C3CA0F093150}" type="datetime1">
              <a:rPr lang="en-GB" smtClean="0"/>
              <a:t>23/10/2023</a:t>
            </a:fld>
            <a:endParaRPr lang="en-GB"/>
          </a:p>
        </p:txBody>
      </p:sp>
      <p:sp>
        <p:nvSpPr>
          <p:cNvPr id="11" name="Footer Placeholder 10">
            <a:extLst>
              <a:ext uri="{FF2B5EF4-FFF2-40B4-BE49-F238E27FC236}">
                <a16:creationId xmlns:a16="http://schemas.microsoft.com/office/drawing/2014/main" id="{C3EC43DF-BB5F-5751-231F-CEB3A18FED71}"/>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A9DF323F-AEB7-AAA1-2A8F-B86EB9E3C4AF}"/>
              </a:ext>
            </a:extLst>
          </p:cNvPr>
          <p:cNvSpPr>
            <a:spLocks noGrp="1"/>
          </p:cNvSpPr>
          <p:nvPr>
            <p:ph type="sldNum" sz="quarter" idx="12"/>
          </p:nvPr>
        </p:nvSpPr>
        <p:spPr/>
        <p:txBody>
          <a:bodyPr/>
          <a:lstStyle/>
          <a:p>
            <a:fld id="{89999A9E-6FB1-44AA-AA52-193312814BBD}" type="slidenum">
              <a:rPr lang="en-GB" smtClean="0"/>
              <a:t>‹#›</a:t>
            </a:fld>
            <a:endParaRPr lang="en-GB"/>
          </a:p>
        </p:txBody>
      </p:sp>
    </p:spTree>
    <p:extLst>
      <p:ext uri="{BB962C8B-B14F-4D97-AF65-F5344CB8AC3E}">
        <p14:creationId xmlns:p14="http://schemas.microsoft.com/office/powerpoint/2010/main" val="316700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9A9A-095E-4E46-5DFF-F9B5E2661F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764BA8-8346-99D4-D4FF-9C3D883D8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7D097CC9-C25C-2C2E-5666-C3ABBE58ABC8}"/>
              </a:ext>
            </a:extLst>
          </p:cNvPr>
          <p:cNvSpPr>
            <a:spLocks noGrp="1"/>
          </p:cNvSpPr>
          <p:nvPr>
            <p:ph type="dt" sz="half" idx="10"/>
          </p:nvPr>
        </p:nvSpPr>
        <p:spPr/>
        <p:txBody>
          <a:bodyPr/>
          <a:lstStyle/>
          <a:p>
            <a:fld id="{9E372B49-D977-4CDC-819F-54B3E2BA49AB}" type="datetime1">
              <a:rPr lang="en-GB" smtClean="0"/>
              <a:t>23/10/2023</a:t>
            </a:fld>
            <a:endParaRPr lang="en-GB"/>
          </a:p>
        </p:txBody>
      </p:sp>
      <p:sp>
        <p:nvSpPr>
          <p:cNvPr id="11" name="Footer Placeholder 10">
            <a:extLst>
              <a:ext uri="{FF2B5EF4-FFF2-40B4-BE49-F238E27FC236}">
                <a16:creationId xmlns:a16="http://schemas.microsoft.com/office/drawing/2014/main" id="{1F6074EF-FC6E-445D-AF95-F79713E9B3B7}"/>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35D9E2DB-E96F-8392-A6A5-FEF28102BC31}"/>
              </a:ext>
            </a:extLst>
          </p:cNvPr>
          <p:cNvSpPr>
            <a:spLocks noGrp="1"/>
          </p:cNvSpPr>
          <p:nvPr>
            <p:ph type="sldNum" sz="quarter" idx="12"/>
          </p:nvPr>
        </p:nvSpPr>
        <p:spPr/>
        <p:txBody>
          <a:bodyPr/>
          <a:lstStyle/>
          <a:p>
            <a:fld id="{89999A9E-6FB1-44AA-AA52-193312814BBD}" type="slidenum">
              <a:rPr lang="en-GB" smtClean="0"/>
              <a:t>‹#›</a:t>
            </a:fld>
            <a:endParaRPr lang="en-GB"/>
          </a:p>
        </p:txBody>
      </p:sp>
    </p:spTree>
    <p:extLst>
      <p:ext uri="{BB962C8B-B14F-4D97-AF65-F5344CB8AC3E}">
        <p14:creationId xmlns:p14="http://schemas.microsoft.com/office/powerpoint/2010/main" val="382023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CC48-857A-3B88-420B-80A0A5A59D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201BF-AC24-0086-AC78-23BA5717C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D80A1-53CB-264B-4302-3D23E2C7E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0EC88C74-011C-02C6-4480-824B2DED0436}"/>
              </a:ext>
            </a:extLst>
          </p:cNvPr>
          <p:cNvSpPr>
            <a:spLocks noGrp="1"/>
          </p:cNvSpPr>
          <p:nvPr>
            <p:ph type="dt" sz="half" idx="10"/>
          </p:nvPr>
        </p:nvSpPr>
        <p:spPr/>
        <p:txBody>
          <a:bodyPr/>
          <a:lstStyle/>
          <a:p>
            <a:fld id="{0280C35D-A7CA-48EE-9803-A004A4BD12E5}" type="datetime1">
              <a:rPr lang="en-GB" smtClean="0"/>
              <a:t>23/10/2023</a:t>
            </a:fld>
            <a:endParaRPr lang="en-GB"/>
          </a:p>
        </p:txBody>
      </p:sp>
      <p:sp>
        <p:nvSpPr>
          <p:cNvPr id="9" name="Footer Placeholder 8">
            <a:extLst>
              <a:ext uri="{FF2B5EF4-FFF2-40B4-BE49-F238E27FC236}">
                <a16:creationId xmlns:a16="http://schemas.microsoft.com/office/drawing/2014/main" id="{259BBBEC-61AC-1411-352F-C6D330EA8FB7}"/>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656F8813-30EF-36E8-CFE1-B11C9736E24A}"/>
              </a:ext>
            </a:extLst>
          </p:cNvPr>
          <p:cNvSpPr>
            <a:spLocks noGrp="1"/>
          </p:cNvSpPr>
          <p:nvPr>
            <p:ph type="sldNum" sz="quarter" idx="12"/>
          </p:nvPr>
        </p:nvSpPr>
        <p:spPr/>
        <p:txBody>
          <a:bodyPr/>
          <a:lstStyle/>
          <a:p>
            <a:fld id="{89999A9E-6FB1-44AA-AA52-193312814BBD}" type="slidenum">
              <a:rPr lang="en-GB" smtClean="0"/>
              <a:t>‹#›</a:t>
            </a:fld>
            <a:endParaRPr lang="en-GB"/>
          </a:p>
        </p:txBody>
      </p:sp>
    </p:spTree>
    <p:extLst>
      <p:ext uri="{BB962C8B-B14F-4D97-AF65-F5344CB8AC3E}">
        <p14:creationId xmlns:p14="http://schemas.microsoft.com/office/powerpoint/2010/main" val="347376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2251-6BCC-7E8E-6650-EF33868391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827DAF-3447-3839-9617-A4A80601C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BB554D-933C-42B7-7DDE-142E9B858D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392F7E-5228-0071-72E8-76B7D4063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F636-412E-7D64-552A-29FFAB7D6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22EDC7-7C65-8D9B-A31C-372EF079A39B}"/>
              </a:ext>
            </a:extLst>
          </p:cNvPr>
          <p:cNvSpPr>
            <a:spLocks noGrp="1"/>
          </p:cNvSpPr>
          <p:nvPr>
            <p:ph type="dt" sz="half" idx="10"/>
          </p:nvPr>
        </p:nvSpPr>
        <p:spPr/>
        <p:txBody>
          <a:bodyPr/>
          <a:lstStyle/>
          <a:p>
            <a:fld id="{A0BBBCC5-C45C-4D47-9ED3-023BFAFA5FF7}" type="datetime1">
              <a:rPr lang="en-GB" smtClean="0"/>
              <a:t>23/10/2023</a:t>
            </a:fld>
            <a:endParaRPr lang="en-GB"/>
          </a:p>
        </p:txBody>
      </p:sp>
      <p:sp>
        <p:nvSpPr>
          <p:cNvPr id="8" name="Footer Placeholder 7">
            <a:extLst>
              <a:ext uri="{FF2B5EF4-FFF2-40B4-BE49-F238E27FC236}">
                <a16:creationId xmlns:a16="http://schemas.microsoft.com/office/drawing/2014/main" id="{4C2F0BC0-21CC-D21B-3F13-DACC50A5EA1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02A2C1F-671F-F4F7-2A8D-1076DF0EA00D}"/>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174450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ADF5-DF7A-94C8-BEA2-B639CF5926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063FDF-4A48-501D-E988-F26CD61D9320}"/>
              </a:ext>
            </a:extLst>
          </p:cNvPr>
          <p:cNvSpPr>
            <a:spLocks noGrp="1"/>
          </p:cNvSpPr>
          <p:nvPr>
            <p:ph type="dt" sz="half" idx="10"/>
          </p:nvPr>
        </p:nvSpPr>
        <p:spPr/>
        <p:txBody>
          <a:bodyPr/>
          <a:lstStyle/>
          <a:p>
            <a:fld id="{94936EDE-55B0-44D7-AB46-2EF84663ED64}" type="datetime1">
              <a:rPr lang="en-GB" smtClean="0"/>
              <a:t>23/10/2023</a:t>
            </a:fld>
            <a:endParaRPr lang="en-GB"/>
          </a:p>
        </p:txBody>
      </p:sp>
      <p:sp>
        <p:nvSpPr>
          <p:cNvPr id="4" name="Footer Placeholder 3">
            <a:extLst>
              <a:ext uri="{FF2B5EF4-FFF2-40B4-BE49-F238E27FC236}">
                <a16:creationId xmlns:a16="http://schemas.microsoft.com/office/drawing/2014/main" id="{1ED48D26-7938-AE44-5694-03FF00404F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E08631A-04DF-FB1B-568F-0E14919AB44A}"/>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21152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CAC16-4284-1F1F-E30F-69F837BB2849}"/>
              </a:ext>
            </a:extLst>
          </p:cNvPr>
          <p:cNvSpPr>
            <a:spLocks noGrp="1"/>
          </p:cNvSpPr>
          <p:nvPr>
            <p:ph type="dt" sz="half" idx="10"/>
          </p:nvPr>
        </p:nvSpPr>
        <p:spPr/>
        <p:txBody>
          <a:bodyPr/>
          <a:lstStyle/>
          <a:p>
            <a:fld id="{3047D3AA-14F5-4313-AEEA-7290F7F726BF}" type="datetime1">
              <a:rPr lang="en-GB" smtClean="0"/>
              <a:t>23/10/2023</a:t>
            </a:fld>
            <a:endParaRPr lang="en-GB"/>
          </a:p>
        </p:txBody>
      </p:sp>
      <p:sp>
        <p:nvSpPr>
          <p:cNvPr id="3" name="Footer Placeholder 2">
            <a:extLst>
              <a:ext uri="{FF2B5EF4-FFF2-40B4-BE49-F238E27FC236}">
                <a16:creationId xmlns:a16="http://schemas.microsoft.com/office/drawing/2014/main" id="{C1D4FD18-4885-DC4D-6675-38E85AA46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CBE535F-8BBD-320E-8D49-DE4E1CC99B5B}"/>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220863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44F-7431-07CE-8D93-B7E62BE76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7F11FC-8A5D-D42F-D062-B90F939BE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AE04D3-92E3-9B11-43A6-96EF057B8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31CCA-FF46-3ABE-1AF0-2F8BF7A13349}"/>
              </a:ext>
            </a:extLst>
          </p:cNvPr>
          <p:cNvSpPr>
            <a:spLocks noGrp="1"/>
          </p:cNvSpPr>
          <p:nvPr>
            <p:ph type="dt" sz="half" idx="10"/>
          </p:nvPr>
        </p:nvSpPr>
        <p:spPr/>
        <p:txBody>
          <a:bodyPr/>
          <a:lstStyle/>
          <a:p>
            <a:fld id="{E9A03752-FB01-4136-AF70-6337E7050619}" type="datetime1">
              <a:rPr lang="en-GB" smtClean="0"/>
              <a:t>23/10/2023</a:t>
            </a:fld>
            <a:endParaRPr lang="en-GB"/>
          </a:p>
        </p:txBody>
      </p:sp>
      <p:sp>
        <p:nvSpPr>
          <p:cNvPr id="6" name="Footer Placeholder 5">
            <a:extLst>
              <a:ext uri="{FF2B5EF4-FFF2-40B4-BE49-F238E27FC236}">
                <a16:creationId xmlns:a16="http://schemas.microsoft.com/office/drawing/2014/main" id="{A60A10FE-0E95-D7EA-C027-F96F71F5324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147A48-1E4F-312D-BBB5-4D55576D9A87}"/>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183621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D67C-FBEE-C1DC-863D-6821A6635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E4197D-11CA-85D4-2D42-7429A994C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0DF623-4E8A-61DD-43C4-2BB7BBD53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0DE26-4566-1215-6760-AE4F4B8C420C}"/>
              </a:ext>
            </a:extLst>
          </p:cNvPr>
          <p:cNvSpPr>
            <a:spLocks noGrp="1"/>
          </p:cNvSpPr>
          <p:nvPr>
            <p:ph type="dt" sz="half" idx="10"/>
          </p:nvPr>
        </p:nvSpPr>
        <p:spPr/>
        <p:txBody>
          <a:bodyPr/>
          <a:lstStyle/>
          <a:p>
            <a:fld id="{4F1AB27C-A052-49BE-A08E-3B7E6225213B}" type="datetime1">
              <a:rPr lang="en-GB" smtClean="0"/>
              <a:t>23/10/2023</a:t>
            </a:fld>
            <a:endParaRPr lang="en-GB"/>
          </a:p>
        </p:txBody>
      </p:sp>
      <p:sp>
        <p:nvSpPr>
          <p:cNvPr id="6" name="Footer Placeholder 5">
            <a:extLst>
              <a:ext uri="{FF2B5EF4-FFF2-40B4-BE49-F238E27FC236}">
                <a16:creationId xmlns:a16="http://schemas.microsoft.com/office/drawing/2014/main" id="{367D81A5-980D-FAD1-CEE9-15E61943CC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6B8A3AC-574D-8681-F50A-82D317660FF8}"/>
              </a:ext>
            </a:extLst>
          </p:cNvPr>
          <p:cNvSpPr>
            <a:spLocks noGrp="1"/>
          </p:cNvSpPr>
          <p:nvPr>
            <p:ph type="sldNum" sz="quarter" idx="12"/>
          </p:nvPr>
        </p:nvSpPr>
        <p:spPr>
          <a:xfrm>
            <a:off x="8610600" y="6356350"/>
            <a:ext cx="2743200" cy="365125"/>
          </a:xfrm>
          <a:prstGeom prst="rect">
            <a:avLst/>
          </a:prstGeom>
        </p:spPr>
        <p:txBody>
          <a:bodyPr/>
          <a:lstStyle/>
          <a:p>
            <a:fld id="{5554F123-AA30-4D32-A6EE-C0E38E41D5AC}" type="slidenum">
              <a:rPr lang="en-GB" smtClean="0"/>
              <a:t>‹#›</a:t>
            </a:fld>
            <a:endParaRPr lang="en-GB"/>
          </a:p>
        </p:txBody>
      </p:sp>
    </p:spTree>
    <p:extLst>
      <p:ext uri="{BB962C8B-B14F-4D97-AF65-F5344CB8AC3E}">
        <p14:creationId xmlns:p14="http://schemas.microsoft.com/office/powerpoint/2010/main" val="11126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B5BC3-D68E-1214-883F-AC6ABB280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71A66E-4AE1-1D32-036F-1452B430A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F8324-A518-8D97-C4A2-F7FA501FA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F6CB-1C6D-4D6E-8A14-636DD943FC2B}" type="datetime1">
              <a:rPr lang="en-GB" smtClean="0"/>
              <a:t>23/10/2023</a:t>
            </a:fld>
            <a:endParaRPr lang="en-GB"/>
          </a:p>
        </p:txBody>
      </p:sp>
      <p:pic>
        <p:nvPicPr>
          <p:cNvPr id="8" name="Picture 7" descr="A blue and white logo&#10;&#10;Description automatically generated">
            <a:extLst>
              <a:ext uri="{FF2B5EF4-FFF2-40B4-BE49-F238E27FC236}">
                <a16:creationId xmlns:a16="http://schemas.microsoft.com/office/drawing/2014/main" id="{D57C4B9F-DDDE-1F26-C21B-A86AB5D3CD8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491722" y="5594605"/>
            <a:ext cx="637659" cy="510635"/>
          </a:xfrm>
          <a:prstGeom prst="rect">
            <a:avLst/>
          </a:prstGeom>
        </p:spPr>
      </p:pic>
      <p:pic>
        <p:nvPicPr>
          <p:cNvPr id="10" name="Picture 9" descr="A logo with a white background&#10;&#10;Description automatically generated">
            <a:extLst>
              <a:ext uri="{FF2B5EF4-FFF2-40B4-BE49-F238E27FC236}">
                <a16:creationId xmlns:a16="http://schemas.microsoft.com/office/drawing/2014/main" id="{CC68D45A-DB7B-14DD-141F-810822DD58C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91722" y="6176963"/>
            <a:ext cx="638556" cy="638556"/>
          </a:xfrm>
          <a:prstGeom prst="rect">
            <a:avLst/>
          </a:prstGeom>
        </p:spPr>
      </p:pic>
      <p:sp>
        <p:nvSpPr>
          <p:cNvPr id="7" name="Footer Placeholder 6">
            <a:extLst>
              <a:ext uri="{FF2B5EF4-FFF2-40B4-BE49-F238E27FC236}">
                <a16:creationId xmlns:a16="http://schemas.microsoft.com/office/drawing/2014/main" id="{F47B505E-BABC-16F5-9E92-684A4FAE7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1" name="Slide Number Placeholder 10">
            <a:extLst>
              <a:ext uri="{FF2B5EF4-FFF2-40B4-BE49-F238E27FC236}">
                <a16:creationId xmlns:a16="http://schemas.microsoft.com/office/drawing/2014/main" id="{52F2FBA9-D18B-F7AB-47CF-F2ACA9058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99A9E-6FB1-44AA-AA52-193312814BBD}" type="slidenum">
              <a:rPr lang="en-GB" smtClean="0"/>
              <a:t>‹#›</a:t>
            </a:fld>
            <a:endParaRPr lang="en-GB"/>
          </a:p>
        </p:txBody>
      </p:sp>
    </p:spTree>
    <p:extLst>
      <p:ext uri="{BB962C8B-B14F-4D97-AF65-F5344CB8AC3E}">
        <p14:creationId xmlns:p14="http://schemas.microsoft.com/office/powerpoint/2010/main" val="3630719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0" lang="en-GB" sz="4400" b="0" i="0" u="none" strike="noStrike" kern="1200" cap="none" spc="0" normalizeH="0" baseline="0" dirty="0">
          <a:ln>
            <a:noFill/>
          </a:ln>
          <a:solidFill>
            <a:schemeClr val="accent2">
              <a:lumMod val="75000"/>
            </a:schemeClr>
          </a:solidFill>
          <a:effectLst/>
          <a:uLnTx/>
          <a:uFillTx/>
          <a:latin typeface="Avenir Next LT Pro" panose="020B05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122B772-D3D1-9CF4-95B1-C87AFA4F9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Text Placeholder 2">
            <a:extLst>
              <a:ext uri="{FF2B5EF4-FFF2-40B4-BE49-F238E27FC236}">
                <a16:creationId xmlns:a16="http://schemas.microsoft.com/office/drawing/2014/main" id="{6DE49207-D15D-7050-B4CB-EF58E2D4B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26FD5F8-0BA5-1984-EA20-CDC7C25A1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45356-289F-41ED-B702-0A42177B2AA6}" type="datetime1">
              <a:rPr lang="en-GB" smtClean="0"/>
              <a:t>23/10/2023</a:t>
            </a:fld>
            <a:endParaRPr lang="en-GB"/>
          </a:p>
        </p:txBody>
      </p:sp>
      <p:sp>
        <p:nvSpPr>
          <p:cNvPr id="8" name="Footer Placeholder 4">
            <a:extLst>
              <a:ext uri="{FF2B5EF4-FFF2-40B4-BE49-F238E27FC236}">
                <a16:creationId xmlns:a16="http://schemas.microsoft.com/office/drawing/2014/main" id="{504BCEBA-E660-44E3-098C-67C0F8CFF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5">
            <a:extLst>
              <a:ext uri="{FF2B5EF4-FFF2-40B4-BE49-F238E27FC236}">
                <a16:creationId xmlns:a16="http://schemas.microsoft.com/office/drawing/2014/main" id="{67681A9B-C19F-E4A1-09DB-6AA80AE90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4F123-AA30-4D32-A6EE-C0E38E41D5AC}" type="slidenum">
              <a:rPr lang="en-GB" smtClean="0"/>
              <a:t>‹#›</a:t>
            </a:fld>
            <a:endParaRPr lang="en-GB"/>
          </a:p>
        </p:txBody>
      </p:sp>
      <p:pic>
        <p:nvPicPr>
          <p:cNvPr id="11" name="Picture 10" descr="A blue and white logo&#10;&#10;Description automatically generated">
            <a:extLst>
              <a:ext uri="{FF2B5EF4-FFF2-40B4-BE49-F238E27FC236}">
                <a16:creationId xmlns:a16="http://schemas.microsoft.com/office/drawing/2014/main" id="{DF6CD05D-9075-4AEF-3EA6-3112166FE2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91722" y="4954525"/>
            <a:ext cx="637659" cy="510635"/>
          </a:xfrm>
          <a:prstGeom prst="rect">
            <a:avLst/>
          </a:prstGeom>
        </p:spPr>
      </p:pic>
      <p:pic>
        <p:nvPicPr>
          <p:cNvPr id="12" name="Picture 11" descr="A logo with a white background&#10;&#10;Description automatically generated">
            <a:extLst>
              <a:ext uri="{FF2B5EF4-FFF2-40B4-BE49-F238E27FC236}">
                <a16:creationId xmlns:a16="http://schemas.microsoft.com/office/drawing/2014/main" id="{0CEFF06D-AE00-86F6-2BBC-708CD5C19A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91722" y="6176963"/>
            <a:ext cx="638556" cy="638556"/>
          </a:xfrm>
          <a:prstGeom prst="rect">
            <a:avLst/>
          </a:prstGeom>
        </p:spPr>
      </p:pic>
      <p:pic>
        <p:nvPicPr>
          <p:cNvPr id="13" name="Picture 12" descr="A blue logo with a building and text&#10;&#10;Description automatically generated">
            <a:extLst>
              <a:ext uri="{FF2B5EF4-FFF2-40B4-BE49-F238E27FC236}">
                <a16:creationId xmlns:a16="http://schemas.microsoft.com/office/drawing/2014/main" id="{5BD5A17A-FFEA-506B-CD32-413E679F95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0825" y="5501783"/>
            <a:ext cx="638556" cy="638556"/>
          </a:xfrm>
          <a:prstGeom prst="rect">
            <a:avLst/>
          </a:prstGeom>
        </p:spPr>
      </p:pic>
    </p:spTree>
    <p:extLst>
      <p:ext uri="{BB962C8B-B14F-4D97-AF65-F5344CB8AC3E}">
        <p14:creationId xmlns:p14="http://schemas.microsoft.com/office/powerpoint/2010/main" val="252944817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4" r:id="rId3"/>
  </p:sldLayoutIdLst>
  <p:hf hdr="0" ftr="0" dt="0"/>
  <p:txStyles>
    <p:titleStyle>
      <a:lvl1pPr marR="0" algn="l" defTabSz="1219170" rtl="0" eaLnBrk="1" latinLnBrk="0" hangingPunct="1">
        <a:lnSpc>
          <a:spcPct val="90000"/>
        </a:lnSpc>
        <a:spcBef>
          <a:spcPts val="0"/>
        </a:spcBef>
        <a:spcAft>
          <a:spcPts val="0"/>
        </a:spcAft>
        <a:buClr>
          <a:schemeClr val="dk1"/>
        </a:buClr>
        <a:buSzPts val="4400"/>
        <a:buFont typeface="Poppins ExtraBold"/>
        <a:buNone/>
        <a:defRPr lang="de-DE" sz="3467" b="0" i="0" u="none" strike="noStrike" kern="1200" cap="none" dirty="0">
          <a:solidFill>
            <a:schemeClr val="tx1"/>
          </a:solidFill>
          <a:latin typeface="Poppins ExtraBold"/>
          <a:ea typeface="+mj-ea"/>
          <a:cs typeface="Poppins ExtraBold"/>
          <a:sym typeface="Poppins ExtraBold"/>
        </a:defRPr>
      </a:lvl1pPr>
    </p:titleStyle>
    <p:bodyStyle>
      <a:lvl1pPr marL="304792" indent="-304792" algn="l" defTabSz="1219170" rtl="0" eaLnBrk="1" latinLnBrk="0" hangingPunct="1">
        <a:lnSpc>
          <a:spcPct val="150000"/>
        </a:lnSpc>
        <a:spcBef>
          <a:spcPts val="1333"/>
        </a:spcBef>
        <a:buClr>
          <a:srgbClr val="0029FF"/>
        </a:buClr>
        <a:buFont typeface="Arial" panose="020B0604020202020204" pitchFamily="34" charset="0"/>
        <a:buChar char="•"/>
        <a:defRPr lang="de-DE" sz="2667" b="0" i="0" u="none" strike="noStrike" kern="1200" cap="none" dirty="0" smtClean="0">
          <a:solidFill>
            <a:schemeClr val="tx1"/>
          </a:solidFill>
          <a:latin typeface="Poppins"/>
          <a:ea typeface="+mn-ea"/>
          <a:cs typeface="Poppins"/>
          <a:sym typeface="Poppins"/>
        </a:defRPr>
      </a:lvl1pPr>
      <a:lvl2pPr marL="914377" indent="-304792" algn="l" defTabSz="1219170" rtl="0" eaLnBrk="1" latinLnBrk="0" hangingPunct="1">
        <a:lnSpc>
          <a:spcPct val="150000"/>
        </a:lnSpc>
        <a:spcBef>
          <a:spcPts val="667"/>
        </a:spcBef>
        <a:buClr>
          <a:srgbClr val="0029FF"/>
        </a:buClr>
        <a:buFont typeface="Arial" panose="020B0604020202020204" pitchFamily="34" charset="0"/>
        <a:buChar char="•"/>
        <a:defRPr lang="de-DE" sz="2400" b="0" i="0" u="none" strike="noStrike" kern="1200" cap="none" dirty="0" smtClean="0">
          <a:solidFill>
            <a:schemeClr val="tx1"/>
          </a:solidFill>
          <a:latin typeface="Poppins"/>
          <a:ea typeface="+mn-ea"/>
          <a:cs typeface="Poppins"/>
          <a:sym typeface="Poppins"/>
        </a:defRPr>
      </a:lvl2pPr>
      <a:lvl3pPr marL="1523962" indent="-304792" algn="l" defTabSz="1219170" rtl="0" eaLnBrk="1" latinLnBrk="0" hangingPunct="1">
        <a:lnSpc>
          <a:spcPct val="150000"/>
        </a:lnSpc>
        <a:spcBef>
          <a:spcPts val="667"/>
        </a:spcBef>
        <a:buClr>
          <a:srgbClr val="0029FF"/>
        </a:buClr>
        <a:buFont typeface="Arial" panose="020B0604020202020204" pitchFamily="34" charset="0"/>
        <a:buChar char="•"/>
        <a:defRPr lang="de-DE" sz="2133" b="0" i="0" u="none" strike="noStrike" kern="1200" cap="none" dirty="0" smtClean="0">
          <a:solidFill>
            <a:schemeClr val="tx1"/>
          </a:solidFill>
          <a:latin typeface="Poppins"/>
          <a:ea typeface="+mn-ea"/>
          <a:cs typeface="Poppins"/>
          <a:sym typeface="Poppins"/>
        </a:defRPr>
      </a:lvl3pPr>
      <a:lvl4pPr marL="2133547" indent="-304792" algn="l" defTabSz="1219170" rtl="0" eaLnBrk="1" latinLnBrk="0" hangingPunct="1">
        <a:lnSpc>
          <a:spcPct val="150000"/>
        </a:lnSpc>
        <a:spcBef>
          <a:spcPts val="667"/>
        </a:spcBef>
        <a:buClr>
          <a:srgbClr val="0029FF"/>
        </a:buClr>
        <a:buFont typeface="Arial" panose="020B0604020202020204" pitchFamily="34" charset="0"/>
        <a:buChar char="•"/>
        <a:defRPr lang="de-DE" sz="1867" b="0" i="0" u="none" strike="noStrike" kern="1200" cap="none" dirty="0" smtClean="0">
          <a:solidFill>
            <a:schemeClr val="tx1"/>
          </a:solidFill>
          <a:latin typeface="Poppins"/>
          <a:ea typeface="+mn-ea"/>
          <a:cs typeface="Poppins"/>
          <a:sym typeface="Poppins"/>
        </a:defRPr>
      </a:lvl4pPr>
      <a:lvl5pPr marL="2743131" indent="-304792" algn="l" defTabSz="1219170" rtl="0" eaLnBrk="1" latinLnBrk="0" hangingPunct="1">
        <a:lnSpc>
          <a:spcPct val="150000"/>
        </a:lnSpc>
        <a:spcBef>
          <a:spcPts val="667"/>
        </a:spcBef>
        <a:buClr>
          <a:srgbClr val="0029FF"/>
        </a:buClr>
        <a:buFont typeface="Arial" panose="020B0604020202020204" pitchFamily="34" charset="0"/>
        <a:buChar char="•"/>
        <a:defRPr lang="de-DE" sz="1600" b="0" i="0" u="none" strike="noStrike" kern="1200" cap="none" dirty="0">
          <a:solidFill>
            <a:schemeClr val="tx1"/>
          </a:solidFill>
          <a:latin typeface="Poppins"/>
          <a:ea typeface="+mn-ea"/>
          <a:cs typeface="Poppins"/>
          <a:sym typeface="Poppin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horturl.at/jLVZ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ivanDonadello/Declare4P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ivandonadello.github.io/" TargetMode="Externa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AFB2-76F3-F400-8AAC-B2E7783E36EA}"/>
              </a:ext>
            </a:extLst>
          </p:cNvPr>
          <p:cNvSpPr>
            <a:spLocks noGrp="1"/>
          </p:cNvSpPr>
          <p:nvPr>
            <p:ph type="ctrTitle"/>
          </p:nvPr>
        </p:nvSpPr>
        <p:spPr>
          <a:xfrm>
            <a:off x="960151" y="350195"/>
            <a:ext cx="10271696" cy="1852579"/>
          </a:xfrm>
        </p:spPr>
        <p:txBody>
          <a:bodyPr>
            <a:normAutofit fontScale="90000"/>
          </a:bodyPr>
          <a:lstStyle/>
          <a:p>
            <a:r>
              <a:rPr lang="en-GB"/>
              <a:t>Declarative Process Mining meets Industry.</a:t>
            </a:r>
            <a:br>
              <a:rPr lang="en-GB"/>
            </a:br>
            <a:r>
              <a:rPr lang="en-GB"/>
              <a:t>The </a:t>
            </a:r>
            <a:r>
              <a:rPr lang="en-GB" b="1"/>
              <a:t>Declare4Py</a:t>
            </a:r>
            <a:r>
              <a:rPr lang="en-GB"/>
              <a:t> Case</a:t>
            </a:r>
          </a:p>
        </p:txBody>
      </p:sp>
      <p:sp>
        <p:nvSpPr>
          <p:cNvPr id="3" name="Subtitle 2">
            <a:extLst>
              <a:ext uri="{FF2B5EF4-FFF2-40B4-BE49-F238E27FC236}">
                <a16:creationId xmlns:a16="http://schemas.microsoft.com/office/drawing/2014/main" id="{4F96333B-ACEC-0DE9-70D8-973AA63D1212}"/>
              </a:ext>
            </a:extLst>
          </p:cNvPr>
          <p:cNvSpPr>
            <a:spLocks noGrp="1"/>
          </p:cNvSpPr>
          <p:nvPr>
            <p:ph type="subTitle" idx="1"/>
          </p:nvPr>
        </p:nvSpPr>
        <p:spPr>
          <a:xfrm>
            <a:off x="1523999" y="2483356"/>
            <a:ext cx="9144000" cy="4024449"/>
          </a:xfrm>
        </p:spPr>
        <p:txBody>
          <a:bodyPr>
            <a:normAutofit/>
          </a:bodyPr>
          <a:lstStyle/>
          <a:p>
            <a:r>
              <a:rPr lang="en-GB"/>
              <a:t>Fabrizio Maria Maggi </a:t>
            </a:r>
            <a:r>
              <a:rPr lang="en-GB" baseline="30000"/>
              <a:t>1</a:t>
            </a:r>
            <a:r>
              <a:rPr lang="en-GB"/>
              <a:t>, Ivan </a:t>
            </a:r>
            <a:r>
              <a:rPr lang="en-GB" err="1"/>
              <a:t>Donadello</a:t>
            </a:r>
            <a:r>
              <a:rPr lang="en-GB"/>
              <a:t> </a:t>
            </a:r>
            <a:r>
              <a:rPr lang="en-GB" baseline="30000"/>
              <a:t>1</a:t>
            </a:r>
            <a:r>
              <a:rPr lang="en-GB"/>
              <a:t>, Francesco Riva </a:t>
            </a:r>
            <a:r>
              <a:rPr lang="en-GB" baseline="30000"/>
              <a:t>1,2</a:t>
            </a:r>
            <a:endParaRPr lang="en-GB"/>
          </a:p>
          <a:p>
            <a:r>
              <a:rPr lang="en-GB" baseline="30000"/>
              <a:t>1 </a:t>
            </a:r>
            <a:r>
              <a:rPr lang="en-GB"/>
              <a:t>Free University of </a:t>
            </a:r>
            <a:r>
              <a:rPr lang="en-GB" err="1"/>
              <a:t>Bozen</a:t>
            </a:r>
            <a:r>
              <a:rPr lang="en-GB"/>
              <a:t>-Bolzano, Bolzano, Italy</a:t>
            </a:r>
          </a:p>
          <a:p>
            <a:r>
              <a:rPr lang="en-GB" baseline="30000"/>
              <a:t>2 </a:t>
            </a:r>
            <a:r>
              <a:rPr lang="en-GB"/>
              <a:t>DataLane SRL, Verona, Italy</a:t>
            </a:r>
          </a:p>
          <a:p>
            <a:endParaRPr lang="en-GB"/>
          </a:p>
          <a:p>
            <a:endParaRPr lang="en-GB"/>
          </a:p>
          <a:p>
            <a:r>
              <a:rPr lang="en-GB"/>
              <a:t>ICPM 2023 conference</a:t>
            </a:r>
          </a:p>
          <a:p>
            <a:r>
              <a:rPr lang="en-GB" sz="1800"/>
              <a:t>ML4PM workshop session</a:t>
            </a:r>
          </a:p>
          <a:p>
            <a:endParaRPr lang="en-GB"/>
          </a:p>
          <a:p>
            <a:r>
              <a:rPr lang="en-GB"/>
              <a:t>Rome, Italy – 23</a:t>
            </a:r>
            <a:r>
              <a:rPr lang="en-GB" baseline="30000"/>
              <a:t>rd</a:t>
            </a:r>
            <a:r>
              <a:rPr lang="en-GB"/>
              <a:t> October 2023</a:t>
            </a:r>
          </a:p>
        </p:txBody>
      </p:sp>
      <p:sp>
        <p:nvSpPr>
          <p:cNvPr id="7" name="Slide Number Placeholder 6">
            <a:extLst>
              <a:ext uri="{FF2B5EF4-FFF2-40B4-BE49-F238E27FC236}">
                <a16:creationId xmlns:a16="http://schemas.microsoft.com/office/drawing/2014/main" id="{C33DE02D-13E8-0592-777F-97B0C753C7FC}"/>
              </a:ext>
            </a:extLst>
          </p:cNvPr>
          <p:cNvSpPr>
            <a:spLocks noGrp="1"/>
          </p:cNvSpPr>
          <p:nvPr>
            <p:ph type="sldNum" sz="quarter" idx="12"/>
          </p:nvPr>
        </p:nvSpPr>
        <p:spPr/>
        <p:txBody>
          <a:bodyPr/>
          <a:lstStyle/>
          <a:p>
            <a:fld id="{89999A9E-6FB1-44AA-AA52-193312814BBD}" type="slidenum">
              <a:rPr lang="en-GB" smtClean="0"/>
              <a:t>1</a:t>
            </a:fld>
            <a:endParaRPr lang="en-GB"/>
          </a:p>
        </p:txBody>
      </p:sp>
    </p:spTree>
    <p:extLst>
      <p:ext uri="{BB962C8B-B14F-4D97-AF65-F5344CB8AC3E}">
        <p14:creationId xmlns:p14="http://schemas.microsoft.com/office/powerpoint/2010/main" val="310647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B4C0-63A4-B412-1A24-27438B305E34}"/>
              </a:ext>
            </a:extLst>
          </p:cNvPr>
          <p:cNvSpPr>
            <a:spLocks noGrp="1"/>
          </p:cNvSpPr>
          <p:nvPr>
            <p:ph type="title"/>
          </p:nvPr>
        </p:nvSpPr>
        <p:spPr/>
        <p:txBody>
          <a:bodyPr/>
          <a:lstStyle/>
          <a:p>
            <a:r>
              <a:rPr lang="en-GB"/>
              <a:t>DataLane interest in Declarative PM</a:t>
            </a:r>
          </a:p>
        </p:txBody>
      </p:sp>
      <p:sp>
        <p:nvSpPr>
          <p:cNvPr id="3" name="Subtitle 2">
            <a:extLst>
              <a:ext uri="{FF2B5EF4-FFF2-40B4-BE49-F238E27FC236}">
                <a16:creationId xmlns:a16="http://schemas.microsoft.com/office/drawing/2014/main" id="{3AA8F7B2-4AE0-B160-EF34-05BF2BACE390}"/>
              </a:ext>
            </a:extLst>
          </p:cNvPr>
          <p:cNvSpPr>
            <a:spLocks noGrp="1"/>
          </p:cNvSpPr>
          <p:nvPr>
            <p:ph type="subTitle" idx="1"/>
          </p:nvPr>
        </p:nvSpPr>
        <p:spPr/>
        <p:txBody>
          <a:bodyPr/>
          <a:lstStyle/>
          <a:p>
            <a:r>
              <a:rPr lang="en-GB"/>
              <a:t>A simple use case</a:t>
            </a:r>
          </a:p>
        </p:txBody>
      </p:sp>
    </p:spTree>
    <p:extLst>
      <p:ext uri="{BB962C8B-B14F-4D97-AF65-F5344CB8AC3E}">
        <p14:creationId xmlns:p14="http://schemas.microsoft.com/office/powerpoint/2010/main" val="180763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200" y="365125"/>
            <a:ext cx="10422846" cy="1325563"/>
          </a:xfrm>
        </p:spPr>
        <p:txBody>
          <a:bodyPr/>
          <a:lstStyle/>
          <a:p>
            <a:r>
              <a:rPr lang="en-GB"/>
              <a:t>Use case: Maverick Buying in P2P </a:t>
            </a:r>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838200" y="1769368"/>
            <a:ext cx="10422846" cy="1641263"/>
          </a:xfrm>
        </p:spPr>
        <p:txBody>
          <a:bodyPr/>
          <a:lstStyle/>
          <a:p>
            <a:r>
              <a:rPr lang="en-GB" b="1"/>
              <a:t>Procure-to-Pay</a:t>
            </a:r>
            <a:r>
              <a:rPr lang="en-GB"/>
              <a:t> (P2P) is the process to purchase goods and services by negotiating an agreement with the vendors</a:t>
            </a:r>
          </a:p>
        </p:txBody>
      </p:sp>
      <p:grpSp>
        <p:nvGrpSpPr>
          <p:cNvPr id="41" name="Group 40">
            <a:extLst>
              <a:ext uri="{FF2B5EF4-FFF2-40B4-BE49-F238E27FC236}">
                <a16:creationId xmlns:a16="http://schemas.microsoft.com/office/drawing/2014/main" id="{61C095FC-758C-052C-68DE-2A8F55D953FB}"/>
              </a:ext>
            </a:extLst>
          </p:cNvPr>
          <p:cNvGrpSpPr/>
          <p:nvPr/>
        </p:nvGrpSpPr>
        <p:grpSpPr>
          <a:xfrm>
            <a:off x="929204" y="3454502"/>
            <a:ext cx="9977381" cy="3251097"/>
            <a:chOff x="929204" y="3454502"/>
            <a:chExt cx="9977381"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30" name="Straight Arrow Connector 29">
              <a:extLst>
                <a:ext uri="{FF2B5EF4-FFF2-40B4-BE49-F238E27FC236}">
                  <a16:creationId xmlns:a16="http://schemas.microsoft.com/office/drawing/2014/main" id="{F8CA8835-6D06-F449-81C8-BE6B6CFB6646}"/>
                </a:ext>
              </a:extLst>
            </p:cNvPr>
            <p:cNvCxnSpPr>
              <a:stCxn id="20" idx="2"/>
              <a:endCxn id="21" idx="0"/>
            </p:cNvCxnSpPr>
            <p:nvPr/>
          </p:nvCxnSpPr>
          <p:spPr>
            <a:xfrm>
              <a:off x="4081514" y="428454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5E43C9-B132-2593-CB40-C9B0F7F72703}"/>
                </a:ext>
              </a:extLst>
            </p:cNvPr>
            <p:cNvCxnSpPr>
              <a:stCxn id="21" idx="2"/>
            </p:cNvCxnSpPr>
            <p:nvPr/>
          </p:nvCxnSpPr>
          <p:spPr>
            <a:xfrm flipH="1">
              <a:off x="4081110" y="4853227"/>
              <a:ext cx="404"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2166B5-1EC8-827B-7815-080FC3587DE0}"/>
                </a:ext>
              </a:extLst>
            </p:cNvPr>
            <p:cNvCxnSpPr>
              <a:stCxn id="22" idx="2"/>
              <a:endCxn id="16" idx="0"/>
            </p:cNvCxnSpPr>
            <p:nvPr/>
          </p:nvCxnSpPr>
          <p:spPr>
            <a:xfrm>
              <a:off x="4081514" y="5421908"/>
              <a:ext cx="0" cy="190485"/>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73BB811-8CEF-5036-6FD8-3A2320AC43EF}"/>
                </a:ext>
              </a:extLst>
            </p:cNvPr>
            <p:cNvCxnSpPr>
              <a:cxnSpLocks/>
              <a:stCxn id="16" idx="2"/>
              <a:endCxn id="17" idx="0"/>
            </p:cNvCxnSpPr>
            <p:nvPr/>
          </p:nvCxnSpPr>
          <p:spPr>
            <a:xfrm>
              <a:off x="4081514" y="5986908"/>
              <a:ext cx="0" cy="1977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076A313-9789-8051-FA43-9944FE74F576}"/>
                </a:ext>
              </a:extLst>
            </p:cNvPr>
            <p:cNvCxnSpPr>
              <a:cxnSpLocks/>
              <a:stCxn id="18" idx="2"/>
              <a:endCxn id="19" idx="0"/>
            </p:cNvCxnSpPr>
            <p:nvPr/>
          </p:nvCxnSpPr>
          <p:spPr>
            <a:xfrm>
              <a:off x="7753976" y="450226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9F135DD-0D2E-BB43-FD56-F58C2DFA33B3}"/>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7EB85A6-C9C0-70A5-6396-88719363E36E}"/>
                </a:ext>
              </a:extLst>
            </p:cNvPr>
            <p:cNvCxnSpPr>
              <a:cxnSpLocks/>
              <a:stCxn id="17" idx="3"/>
              <a:endCxn id="18" idx="1"/>
            </p:cNvCxnSpPr>
            <p:nvPr/>
          </p:nvCxnSpPr>
          <p:spPr>
            <a:xfrm flipV="1">
              <a:off x="5381780" y="4315009"/>
              <a:ext cx="1071930" cy="2056936"/>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1387402" y="3860015"/>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6"/>
              <a:endCxn id="20" idx="1"/>
            </p:cNvCxnSpPr>
            <p:nvPr/>
          </p:nvCxnSpPr>
          <p:spPr>
            <a:xfrm>
              <a:off x="1862169" y="4097288"/>
              <a:ext cx="919078" cy="1"/>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3BA6273-B255-D9A0-5621-616F3A11DEC1}"/>
                </a:ext>
              </a:extLst>
            </p:cNvPr>
            <p:cNvSpPr txBox="1"/>
            <p:nvPr/>
          </p:nvSpPr>
          <p:spPr>
            <a:xfrm>
              <a:off x="9512740" y="4833607"/>
              <a:ext cx="1393845" cy="369332"/>
            </a:xfrm>
            <a:prstGeom prst="rect">
              <a:avLst/>
            </a:prstGeom>
            <a:noFill/>
          </p:spPr>
          <p:txBody>
            <a:bodyPr wrap="square" rtlCol="0">
              <a:spAutoFit/>
            </a:bodyPr>
            <a:lstStyle/>
            <a:p>
              <a:pPr algn="ctr"/>
              <a:r>
                <a:rPr lang="en-GB"/>
                <a:t>P2P end</a:t>
              </a:r>
            </a:p>
          </p:txBody>
        </p:sp>
        <p:sp>
          <p:nvSpPr>
            <p:cNvPr id="33" name="TextBox 32">
              <a:extLst>
                <a:ext uri="{FF2B5EF4-FFF2-40B4-BE49-F238E27FC236}">
                  <a16:creationId xmlns:a16="http://schemas.microsoft.com/office/drawing/2014/main" id="{ED3D583E-B579-CEB6-B0E0-2500E323A578}"/>
                </a:ext>
              </a:extLst>
            </p:cNvPr>
            <p:cNvSpPr txBox="1"/>
            <p:nvPr/>
          </p:nvSpPr>
          <p:spPr>
            <a:xfrm>
              <a:off x="929204" y="3471577"/>
              <a:ext cx="1393845" cy="369332"/>
            </a:xfrm>
            <a:prstGeom prst="rect">
              <a:avLst/>
            </a:prstGeom>
            <a:noFill/>
          </p:spPr>
          <p:txBody>
            <a:bodyPr wrap="square" rtlCol="0">
              <a:spAutoFit/>
            </a:bodyPr>
            <a:lstStyle/>
            <a:p>
              <a:pPr algn="ctr"/>
              <a:r>
                <a:rPr lang="en-GB"/>
                <a:t>P2P start</a:t>
              </a:r>
            </a:p>
          </p:txBody>
        </p:sp>
      </p:grpSp>
      <p:sp>
        <p:nvSpPr>
          <p:cNvPr id="7" name="Slide Number Placeholder 6">
            <a:extLst>
              <a:ext uri="{FF2B5EF4-FFF2-40B4-BE49-F238E27FC236}">
                <a16:creationId xmlns:a16="http://schemas.microsoft.com/office/drawing/2014/main" id="{87BC282E-BD96-D751-D94E-217A7D00FAC5}"/>
              </a:ext>
            </a:extLst>
          </p:cNvPr>
          <p:cNvSpPr>
            <a:spLocks noGrp="1"/>
          </p:cNvSpPr>
          <p:nvPr>
            <p:ph type="sldNum" sz="quarter" idx="12"/>
          </p:nvPr>
        </p:nvSpPr>
        <p:spPr/>
        <p:txBody>
          <a:bodyPr/>
          <a:lstStyle/>
          <a:p>
            <a:fld id="{89999A9E-6FB1-44AA-AA52-193312814BBD}" type="slidenum">
              <a:rPr lang="en-GB" smtClean="0"/>
              <a:t>11</a:t>
            </a:fld>
            <a:endParaRPr lang="en-GB"/>
          </a:p>
        </p:txBody>
      </p:sp>
    </p:spTree>
    <p:extLst>
      <p:ext uri="{BB962C8B-B14F-4D97-AF65-F5344CB8AC3E}">
        <p14:creationId xmlns:p14="http://schemas.microsoft.com/office/powerpoint/2010/main" val="366337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199" y="365125"/>
            <a:ext cx="10422845" cy="1325563"/>
          </a:xfrm>
        </p:spPr>
        <p:txBody>
          <a:bodyPr/>
          <a:lstStyle/>
          <a:p>
            <a:r>
              <a:rPr lang="en-GB"/>
              <a:t>Use case: Maverick Buying in P2P </a:t>
            </a:r>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838200" y="1801219"/>
            <a:ext cx="10422846" cy="1641263"/>
          </a:xfrm>
        </p:spPr>
        <p:txBody>
          <a:bodyPr>
            <a:normAutofit lnSpcReduction="10000"/>
          </a:bodyPr>
          <a:lstStyle/>
          <a:p>
            <a:r>
              <a:rPr lang="en-GB" b="1"/>
              <a:t>Maverick Buying</a:t>
            </a:r>
            <a:r>
              <a:rPr lang="en-GB"/>
              <a:t> describes a purchase of goods starting from </a:t>
            </a:r>
            <a:r>
              <a:rPr lang="en-GB" u="sng"/>
              <a:t>outside</a:t>
            </a:r>
            <a:r>
              <a:rPr lang="en-GB"/>
              <a:t> the Procurement (sub)process</a:t>
            </a:r>
          </a:p>
          <a:p>
            <a:pPr lvl="1"/>
            <a:r>
              <a:rPr lang="en-GB"/>
              <a:t>Absence of logging info</a:t>
            </a:r>
          </a:p>
          <a:p>
            <a:pPr lvl="1"/>
            <a:r>
              <a:rPr lang="en-GB"/>
              <a:t>No negotiation of agreement</a:t>
            </a:r>
          </a:p>
        </p:txBody>
      </p:sp>
      <p:grpSp>
        <p:nvGrpSpPr>
          <p:cNvPr id="61" name="Group 60">
            <a:extLst>
              <a:ext uri="{FF2B5EF4-FFF2-40B4-BE49-F238E27FC236}">
                <a16:creationId xmlns:a16="http://schemas.microsoft.com/office/drawing/2014/main" id="{6AC1732F-5BBA-FC7A-DCE6-C156A9EBF71D}"/>
              </a:ext>
            </a:extLst>
          </p:cNvPr>
          <p:cNvGrpSpPr/>
          <p:nvPr/>
        </p:nvGrpSpPr>
        <p:grpSpPr>
          <a:xfrm>
            <a:off x="2631521" y="3454502"/>
            <a:ext cx="8966556" cy="3251097"/>
            <a:chOff x="2631521" y="3454502"/>
            <a:chExt cx="8966556"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12" name="Connector: Elbow 11">
              <a:extLst>
                <a:ext uri="{FF2B5EF4-FFF2-40B4-BE49-F238E27FC236}">
                  <a16:creationId xmlns:a16="http://schemas.microsoft.com/office/drawing/2014/main" id="{A7EB85A6-C9C0-70A5-6396-88719363E36E}"/>
                </a:ext>
              </a:extLst>
            </p:cNvPr>
            <p:cNvCxnSpPr>
              <a:cxnSpLocks/>
              <a:stCxn id="17" idx="3"/>
              <a:endCxn id="19" idx="1"/>
            </p:cNvCxnSpPr>
            <p:nvPr/>
          </p:nvCxnSpPr>
          <p:spPr>
            <a:xfrm flipV="1">
              <a:off x="5381780" y="4883690"/>
              <a:ext cx="1071930" cy="1488255"/>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9966851" y="4074623"/>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2"/>
              <a:endCxn id="18" idx="3"/>
            </p:cNvCxnSpPr>
            <p:nvPr/>
          </p:nvCxnSpPr>
          <p:spPr>
            <a:xfrm flipH="1">
              <a:off x="9054242" y="4311896"/>
              <a:ext cx="912609" cy="3113"/>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D3D583E-B579-CEB6-B0E0-2500E323A578}"/>
                </a:ext>
              </a:extLst>
            </p:cNvPr>
            <p:cNvSpPr txBox="1"/>
            <p:nvPr/>
          </p:nvSpPr>
          <p:spPr>
            <a:xfrm>
              <a:off x="10204232" y="3850230"/>
              <a:ext cx="1393845" cy="923330"/>
            </a:xfrm>
            <a:prstGeom prst="rect">
              <a:avLst/>
            </a:prstGeom>
            <a:noFill/>
          </p:spPr>
          <p:txBody>
            <a:bodyPr wrap="square" rtlCol="0">
              <a:spAutoFit/>
            </a:bodyPr>
            <a:lstStyle/>
            <a:p>
              <a:pPr algn="ctr"/>
              <a:r>
                <a:rPr lang="en-GB"/>
                <a:t>Maverick Buying</a:t>
              </a:r>
            </a:p>
            <a:p>
              <a:pPr algn="ctr"/>
              <a:r>
                <a:rPr lang="en-GB"/>
                <a:t>start</a:t>
              </a:r>
            </a:p>
          </p:txBody>
        </p:sp>
        <p:sp>
          <p:nvSpPr>
            <p:cNvPr id="7" name="Rectangle: Rounded Corners 6">
              <a:extLst>
                <a:ext uri="{FF2B5EF4-FFF2-40B4-BE49-F238E27FC236}">
                  <a16:creationId xmlns:a16="http://schemas.microsoft.com/office/drawing/2014/main" id="{35E2BD9E-BD76-20F5-2EF2-8909468C382C}"/>
                </a:ext>
              </a:extLst>
            </p:cNvPr>
            <p:cNvSpPr/>
            <p:nvPr/>
          </p:nvSpPr>
          <p:spPr>
            <a:xfrm>
              <a:off x="2780840" y="3904269"/>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2670E9D-F744-7F60-5C33-D7AE49769C89}"/>
                </a:ext>
              </a:extLst>
            </p:cNvPr>
            <p:cNvSpPr/>
            <p:nvPr/>
          </p:nvSpPr>
          <p:spPr>
            <a:xfrm>
              <a:off x="2780841" y="5050077"/>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004CBE0-489A-47B1-CC55-5932B6A70FB1}"/>
                </a:ext>
              </a:extLst>
            </p:cNvPr>
            <p:cNvSpPr/>
            <p:nvPr/>
          </p:nvSpPr>
          <p:spPr>
            <a:xfrm>
              <a:off x="2780840" y="5618757"/>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73BB811-8CEF-5036-6FD8-3A2320AC43EF}"/>
                </a:ext>
              </a:extLst>
            </p:cNvPr>
            <p:cNvCxnSpPr>
              <a:cxnSpLocks/>
              <a:stCxn id="21" idx="2"/>
              <a:endCxn id="17" idx="0"/>
            </p:cNvCxnSpPr>
            <p:nvPr/>
          </p:nvCxnSpPr>
          <p:spPr>
            <a:xfrm>
              <a:off x="4081514" y="4853227"/>
              <a:ext cx="0" cy="1331460"/>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4F14296-8E32-FF1E-53DA-20D78AD3E1AC}"/>
                </a:ext>
              </a:extLst>
            </p:cNvPr>
            <p:cNvSpPr txBox="1"/>
            <p:nvPr/>
          </p:nvSpPr>
          <p:spPr>
            <a:xfrm>
              <a:off x="10204231" y="4988669"/>
              <a:ext cx="1393845" cy="923330"/>
            </a:xfrm>
            <a:prstGeom prst="rect">
              <a:avLst/>
            </a:prstGeom>
            <a:noFill/>
          </p:spPr>
          <p:txBody>
            <a:bodyPr wrap="square" rtlCol="0">
              <a:spAutoFit/>
            </a:bodyPr>
            <a:lstStyle/>
            <a:p>
              <a:pPr algn="ctr"/>
              <a:r>
                <a:rPr lang="en-GB"/>
                <a:t>Maverick Buying</a:t>
              </a:r>
            </a:p>
            <a:p>
              <a:pPr algn="ctr"/>
              <a:r>
                <a:rPr lang="en-GB"/>
                <a:t>end</a:t>
              </a:r>
            </a:p>
          </p:txBody>
        </p:sp>
        <p:cxnSp>
          <p:nvCxnSpPr>
            <p:cNvPr id="55" name="Straight Arrow Connector 54">
              <a:extLst>
                <a:ext uri="{FF2B5EF4-FFF2-40B4-BE49-F238E27FC236}">
                  <a16:creationId xmlns:a16="http://schemas.microsoft.com/office/drawing/2014/main" id="{5D5FACE0-8CF7-ABAB-57B4-F0FE9DF98C65}"/>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E035866-2E63-6983-97ED-20B3609D34C0}"/>
                </a:ext>
              </a:extLst>
            </p:cNvPr>
            <p:cNvCxnSpPr>
              <a:cxnSpLocks/>
              <a:stCxn id="18" idx="1"/>
              <a:endCxn id="21" idx="3"/>
            </p:cNvCxnSpPr>
            <p:nvPr/>
          </p:nvCxnSpPr>
          <p:spPr>
            <a:xfrm rot="10800000" flipV="1">
              <a:off x="5381780" y="4315008"/>
              <a:ext cx="1071930" cy="350961"/>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B9A6F2DE-EEAC-38CD-611E-41D854EEB706}"/>
              </a:ext>
            </a:extLst>
          </p:cNvPr>
          <p:cNvSpPr>
            <a:spLocks noGrp="1"/>
          </p:cNvSpPr>
          <p:nvPr>
            <p:ph type="sldNum" sz="quarter" idx="12"/>
          </p:nvPr>
        </p:nvSpPr>
        <p:spPr/>
        <p:txBody>
          <a:bodyPr/>
          <a:lstStyle/>
          <a:p>
            <a:fld id="{89999A9E-6FB1-44AA-AA52-193312814BBD}" type="slidenum">
              <a:rPr lang="en-GB" smtClean="0"/>
              <a:t>12</a:t>
            </a:fld>
            <a:endParaRPr lang="en-GB"/>
          </a:p>
        </p:txBody>
      </p:sp>
    </p:spTree>
    <p:extLst>
      <p:ext uri="{BB962C8B-B14F-4D97-AF65-F5344CB8AC3E}">
        <p14:creationId xmlns:p14="http://schemas.microsoft.com/office/powerpoint/2010/main" val="140339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199" y="365125"/>
            <a:ext cx="10422845" cy="1325563"/>
          </a:xfrm>
        </p:spPr>
        <p:txBody>
          <a:bodyPr/>
          <a:lstStyle/>
          <a:p>
            <a:r>
              <a:rPr lang="en-GB"/>
              <a:t>Use case: Maverick Buying in P2P </a:t>
            </a:r>
          </a:p>
        </p:txBody>
      </p:sp>
      <p:grpSp>
        <p:nvGrpSpPr>
          <p:cNvPr id="61" name="Group 60">
            <a:extLst>
              <a:ext uri="{FF2B5EF4-FFF2-40B4-BE49-F238E27FC236}">
                <a16:creationId xmlns:a16="http://schemas.microsoft.com/office/drawing/2014/main" id="{6AC1732F-5BBA-FC7A-DCE6-C156A9EBF71D}"/>
              </a:ext>
            </a:extLst>
          </p:cNvPr>
          <p:cNvGrpSpPr/>
          <p:nvPr/>
        </p:nvGrpSpPr>
        <p:grpSpPr>
          <a:xfrm>
            <a:off x="2631521" y="3454502"/>
            <a:ext cx="8966556" cy="3251097"/>
            <a:chOff x="2631521" y="3454502"/>
            <a:chExt cx="8966556"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12" name="Connector: Elbow 11">
              <a:extLst>
                <a:ext uri="{FF2B5EF4-FFF2-40B4-BE49-F238E27FC236}">
                  <a16:creationId xmlns:a16="http://schemas.microsoft.com/office/drawing/2014/main" id="{A7EB85A6-C9C0-70A5-6396-88719363E36E}"/>
                </a:ext>
              </a:extLst>
            </p:cNvPr>
            <p:cNvCxnSpPr>
              <a:cxnSpLocks/>
              <a:stCxn id="17" idx="3"/>
              <a:endCxn id="19" idx="1"/>
            </p:cNvCxnSpPr>
            <p:nvPr/>
          </p:nvCxnSpPr>
          <p:spPr>
            <a:xfrm flipV="1">
              <a:off x="5381780" y="4883690"/>
              <a:ext cx="1071930" cy="1488255"/>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9966851" y="4074623"/>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2"/>
              <a:endCxn id="18" idx="3"/>
            </p:cNvCxnSpPr>
            <p:nvPr/>
          </p:nvCxnSpPr>
          <p:spPr>
            <a:xfrm flipH="1">
              <a:off x="9054242" y="4311896"/>
              <a:ext cx="912609" cy="3113"/>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D3D583E-B579-CEB6-B0E0-2500E323A578}"/>
                </a:ext>
              </a:extLst>
            </p:cNvPr>
            <p:cNvSpPr txBox="1"/>
            <p:nvPr/>
          </p:nvSpPr>
          <p:spPr>
            <a:xfrm>
              <a:off x="10204232" y="3850230"/>
              <a:ext cx="1393845" cy="923330"/>
            </a:xfrm>
            <a:prstGeom prst="rect">
              <a:avLst/>
            </a:prstGeom>
            <a:noFill/>
          </p:spPr>
          <p:txBody>
            <a:bodyPr wrap="square" rtlCol="0">
              <a:spAutoFit/>
            </a:bodyPr>
            <a:lstStyle/>
            <a:p>
              <a:pPr algn="ctr"/>
              <a:r>
                <a:rPr lang="en-GB"/>
                <a:t>Maverick Buying</a:t>
              </a:r>
            </a:p>
            <a:p>
              <a:pPr algn="ctr"/>
              <a:r>
                <a:rPr lang="en-GB"/>
                <a:t>start</a:t>
              </a:r>
            </a:p>
          </p:txBody>
        </p:sp>
        <p:sp>
          <p:nvSpPr>
            <p:cNvPr id="7" name="Rectangle: Rounded Corners 6">
              <a:extLst>
                <a:ext uri="{FF2B5EF4-FFF2-40B4-BE49-F238E27FC236}">
                  <a16:creationId xmlns:a16="http://schemas.microsoft.com/office/drawing/2014/main" id="{35E2BD9E-BD76-20F5-2EF2-8909468C382C}"/>
                </a:ext>
              </a:extLst>
            </p:cNvPr>
            <p:cNvSpPr/>
            <p:nvPr/>
          </p:nvSpPr>
          <p:spPr>
            <a:xfrm>
              <a:off x="2780840" y="3904269"/>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2670E9D-F744-7F60-5C33-D7AE49769C89}"/>
                </a:ext>
              </a:extLst>
            </p:cNvPr>
            <p:cNvSpPr/>
            <p:nvPr/>
          </p:nvSpPr>
          <p:spPr>
            <a:xfrm>
              <a:off x="2780841" y="5050077"/>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004CBE0-489A-47B1-CC55-5932B6A70FB1}"/>
                </a:ext>
              </a:extLst>
            </p:cNvPr>
            <p:cNvSpPr/>
            <p:nvPr/>
          </p:nvSpPr>
          <p:spPr>
            <a:xfrm>
              <a:off x="2780840" y="5618757"/>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73BB811-8CEF-5036-6FD8-3A2320AC43EF}"/>
                </a:ext>
              </a:extLst>
            </p:cNvPr>
            <p:cNvCxnSpPr>
              <a:cxnSpLocks/>
              <a:stCxn id="21" idx="2"/>
              <a:endCxn id="17" idx="0"/>
            </p:cNvCxnSpPr>
            <p:nvPr/>
          </p:nvCxnSpPr>
          <p:spPr>
            <a:xfrm>
              <a:off x="4081514" y="4853227"/>
              <a:ext cx="0" cy="1331460"/>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4F14296-8E32-FF1E-53DA-20D78AD3E1AC}"/>
                </a:ext>
              </a:extLst>
            </p:cNvPr>
            <p:cNvSpPr txBox="1"/>
            <p:nvPr/>
          </p:nvSpPr>
          <p:spPr>
            <a:xfrm>
              <a:off x="10204231" y="4988669"/>
              <a:ext cx="1393845" cy="923330"/>
            </a:xfrm>
            <a:prstGeom prst="rect">
              <a:avLst/>
            </a:prstGeom>
            <a:noFill/>
          </p:spPr>
          <p:txBody>
            <a:bodyPr wrap="square" rtlCol="0">
              <a:spAutoFit/>
            </a:bodyPr>
            <a:lstStyle/>
            <a:p>
              <a:pPr algn="ctr"/>
              <a:r>
                <a:rPr lang="en-GB"/>
                <a:t>Maverick Buying</a:t>
              </a:r>
            </a:p>
            <a:p>
              <a:pPr algn="ctr"/>
              <a:r>
                <a:rPr lang="en-GB"/>
                <a:t>end</a:t>
              </a:r>
            </a:p>
          </p:txBody>
        </p:sp>
        <p:cxnSp>
          <p:nvCxnSpPr>
            <p:cNvPr id="55" name="Straight Arrow Connector 54">
              <a:extLst>
                <a:ext uri="{FF2B5EF4-FFF2-40B4-BE49-F238E27FC236}">
                  <a16:creationId xmlns:a16="http://schemas.microsoft.com/office/drawing/2014/main" id="{5D5FACE0-8CF7-ABAB-57B4-F0FE9DF98C65}"/>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E035866-2E63-6983-97ED-20B3609D34C0}"/>
                </a:ext>
              </a:extLst>
            </p:cNvPr>
            <p:cNvCxnSpPr>
              <a:cxnSpLocks/>
              <a:stCxn id="18" idx="1"/>
              <a:endCxn id="21" idx="3"/>
            </p:cNvCxnSpPr>
            <p:nvPr/>
          </p:nvCxnSpPr>
          <p:spPr>
            <a:xfrm rot="10800000" flipV="1">
              <a:off x="5381780" y="4315008"/>
              <a:ext cx="1071930" cy="350961"/>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Graphic 28" descr="Close with solid fill">
            <a:extLst>
              <a:ext uri="{FF2B5EF4-FFF2-40B4-BE49-F238E27FC236}">
                <a16:creationId xmlns:a16="http://schemas.microsoft.com/office/drawing/2014/main" id="{4F4C61E5-C7CC-D1D5-6642-67F9BBF70A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9744" y="3926958"/>
            <a:ext cx="396000" cy="396000"/>
          </a:xfrm>
          <a:prstGeom prst="rect">
            <a:avLst/>
          </a:prstGeom>
        </p:spPr>
      </p:pic>
      <p:sp>
        <p:nvSpPr>
          <p:cNvPr id="6" name="Slide Number Placeholder 5">
            <a:extLst>
              <a:ext uri="{FF2B5EF4-FFF2-40B4-BE49-F238E27FC236}">
                <a16:creationId xmlns:a16="http://schemas.microsoft.com/office/drawing/2014/main" id="{B85B968B-DA86-7FD5-F2BC-AAFF66FF570C}"/>
              </a:ext>
            </a:extLst>
          </p:cNvPr>
          <p:cNvSpPr>
            <a:spLocks noGrp="1"/>
          </p:cNvSpPr>
          <p:nvPr>
            <p:ph type="sldNum" sz="quarter" idx="12"/>
          </p:nvPr>
        </p:nvSpPr>
        <p:spPr/>
        <p:txBody>
          <a:bodyPr/>
          <a:lstStyle/>
          <a:p>
            <a:fld id="{89999A9E-6FB1-44AA-AA52-193312814BBD}" type="slidenum">
              <a:rPr lang="en-GB" smtClean="0"/>
              <a:t>13</a:t>
            </a:fld>
            <a:endParaRPr lang="en-GB"/>
          </a:p>
        </p:txBody>
      </p:sp>
      <p:sp>
        <p:nvSpPr>
          <p:cNvPr id="5" name="Content Placeholder 2">
            <a:extLst>
              <a:ext uri="{FF2B5EF4-FFF2-40B4-BE49-F238E27FC236}">
                <a16:creationId xmlns:a16="http://schemas.microsoft.com/office/drawing/2014/main" id="{9E120E53-31E5-D004-AF1D-3E6CD46496A3}"/>
              </a:ext>
            </a:extLst>
          </p:cNvPr>
          <p:cNvSpPr txBox="1">
            <a:spLocks/>
          </p:cNvSpPr>
          <p:nvPr/>
        </p:nvSpPr>
        <p:spPr>
          <a:xfrm>
            <a:off x="838200" y="1801219"/>
            <a:ext cx="10422846" cy="1641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Maverick Buying</a:t>
            </a:r>
            <a:r>
              <a:rPr lang="en-GB"/>
              <a:t> describes a purchase of goods starting from </a:t>
            </a:r>
            <a:r>
              <a:rPr lang="en-GB" u="sng"/>
              <a:t>outside</a:t>
            </a:r>
            <a:r>
              <a:rPr lang="en-GB"/>
              <a:t> the Procurement (sub)process</a:t>
            </a:r>
          </a:p>
          <a:p>
            <a:pPr lvl="1"/>
            <a:r>
              <a:rPr lang="en-GB"/>
              <a:t>Absence of logging info</a:t>
            </a:r>
          </a:p>
          <a:p>
            <a:pPr lvl="1"/>
            <a:r>
              <a:rPr lang="en-GB"/>
              <a:t>No negotiation of agreement</a:t>
            </a:r>
          </a:p>
        </p:txBody>
      </p:sp>
    </p:spTree>
    <p:extLst>
      <p:ext uri="{BB962C8B-B14F-4D97-AF65-F5344CB8AC3E}">
        <p14:creationId xmlns:p14="http://schemas.microsoft.com/office/powerpoint/2010/main" val="297676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199" y="365125"/>
            <a:ext cx="10422845" cy="1325563"/>
          </a:xfrm>
        </p:spPr>
        <p:txBody>
          <a:bodyPr/>
          <a:lstStyle/>
          <a:p>
            <a:r>
              <a:rPr lang="en-GB"/>
              <a:t>Use case: Maverick Buying in P2P </a:t>
            </a:r>
          </a:p>
        </p:txBody>
      </p:sp>
      <p:grpSp>
        <p:nvGrpSpPr>
          <p:cNvPr id="61" name="Group 60">
            <a:extLst>
              <a:ext uri="{FF2B5EF4-FFF2-40B4-BE49-F238E27FC236}">
                <a16:creationId xmlns:a16="http://schemas.microsoft.com/office/drawing/2014/main" id="{6AC1732F-5BBA-FC7A-DCE6-C156A9EBF71D}"/>
              </a:ext>
            </a:extLst>
          </p:cNvPr>
          <p:cNvGrpSpPr/>
          <p:nvPr/>
        </p:nvGrpSpPr>
        <p:grpSpPr>
          <a:xfrm>
            <a:off x="2631521" y="3454502"/>
            <a:ext cx="8966556" cy="3251097"/>
            <a:chOff x="2631521" y="3454502"/>
            <a:chExt cx="8966556"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12" name="Connector: Elbow 11">
              <a:extLst>
                <a:ext uri="{FF2B5EF4-FFF2-40B4-BE49-F238E27FC236}">
                  <a16:creationId xmlns:a16="http://schemas.microsoft.com/office/drawing/2014/main" id="{A7EB85A6-C9C0-70A5-6396-88719363E36E}"/>
                </a:ext>
              </a:extLst>
            </p:cNvPr>
            <p:cNvCxnSpPr>
              <a:cxnSpLocks/>
              <a:stCxn id="17" idx="3"/>
              <a:endCxn id="19" idx="1"/>
            </p:cNvCxnSpPr>
            <p:nvPr/>
          </p:nvCxnSpPr>
          <p:spPr>
            <a:xfrm flipV="1">
              <a:off x="5381780" y="4883690"/>
              <a:ext cx="1071930" cy="1488255"/>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9966851" y="4074623"/>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2"/>
              <a:endCxn id="18" idx="3"/>
            </p:cNvCxnSpPr>
            <p:nvPr/>
          </p:nvCxnSpPr>
          <p:spPr>
            <a:xfrm flipH="1">
              <a:off x="9054242" y="4311896"/>
              <a:ext cx="912609" cy="3113"/>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D3D583E-B579-CEB6-B0E0-2500E323A578}"/>
                </a:ext>
              </a:extLst>
            </p:cNvPr>
            <p:cNvSpPr txBox="1"/>
            <p:nvPr/>
          </p:nvSpPr>
          <p:spPr>
            <a:xfrm>
              <a:off x="10204232" y="3850230"/>
              <a:ext cx="1393845" cy="923330"/>
            </a:xfrm>
            <a:prstGeom prst="rect">
              <a:avLst/>
            </a:prstGeom>
            <a:noFill/>
          </p:spPr>
          <p:txBody>
            <a:bodyPr wrap="square" rtlCol="0">
              <a:spAutoFit/>
            </a:bodyPr>
            <a:lstStyle/>
            <a:p>
              <a:pPr algn="ctr"/>
              <a:r>
                <a:rPr lang="en-GB"/>
                <a:t>Maverick Buying</a:t>
              </a:r>
            </a:p>
            <a:p>
              <a:pPr algn="ctr"/>
              <a:r>
                <a:rPr lang="en-GB"/>
                <a:t>start</a:t>
              </a:r>
            </a:p>
          </p:txBody>
        </p:sp>
        <p:sp>
          <p:nvSpPr>
            <p:cNvPr id="7" name="Rectangle: Rounded Corners 6">
              <a:extLst>
                <a:ext uri="{FF2B5EF4-FFF2-40B4-BE49-F238E27FC236}">
                  <a16:creationId xmlns:a16="http://schemas.microsoft.com/office/drawing/2014/main" id="{35E2BD9E-BD76-20F5-2EF2-8909468C382C}"/>
                </a:ext>
              </a:extLst>
            </p:cNvPr>
            <p:cNvSpPr/>
            <p:nvPr/>
          </p:nvSpPr>
          <p:spPr>
            <a:xfrm>
              <a:off x="2780840" y="3904269"/>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2670E9D-F744-7F60-5C33-D7AE49769C89}"/>
                </a:ext>
              </a:extLst>
            </p:cNvPr>
            <p:cNvSpPr/>
            <p:nvPr/>
          </p:nvSpPr>
          <p:spPr>
            <a:xfrm>
              <a:off x="2780841" y="5050077"/>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004CBE0-489A-47B1-CC55-5932B6A70FB1}"/>
                </a:ext>
              </a:extLst>
            </p:cNvPr>
            <p:cNvSpPr/>
            <p:nvPr/>
          </p:nvSpPr>
          <p:spPr>
            <a:xfrm>
              <a:off x="2780840" y="5618757"/>
              <a:ext cx="2600533" cy="381424"/>
            </a:xfrm>
            <a:prstGeom prst="roundRect">
              <a:avLst/>
            </a:prstGeom>
            <a:solidFill>
              <a:schemeClr val="bg2">
                <a:lumMod val="2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73BB811-8CEF-5036-6FD8-3A2320AC43EF}"/>
                </a:ext>
              </a:extLst>
            </p:cNvPr>
            <p:cNvCxnSpPr>
              <a:cxnSpLocks/>
              <a:stCxn id="21" idx="2"/>
              <a:endCxn id="17" idx="0"/>
            </p:cNvCxnSpPr>
            <p:nvPr/>
          </p:nvCxnSpPr>
          <p:spPr>
            <a:xfrm>
              <a:off x="4081514" y="4853227"/>
              <a:ext cx="0" cy="1331460"/>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4F14296-8E32-FF1E-53DA-20D78AD3E1AC}"/>
                </a:ext>
              </a:extLst>
            </p:cNvPr>
            <p:cNvSpPr txBox="1"/>
            <p:nvPr/>
          </p:nvSpPr>
          <p:spPr>
            <a:xfrm>
              <a:off x="10204231" y="4988669"/>
              <a:ext cx="1393845" cy="923330"/>
            </a:xfrm>
            <a:prstGeom prst="rect">
              <a:avLst/>
            </a:prstGeom>
            <a:noFill/>
          </p:spPr>
          <p:txBody>
            <a:bodyPr wrap="square" rtlCol="0">
              <a:spAutoFit/>
            </a:bodyPr>
            <a:lstStyle/>
            <a:p>
              <a:pPr algn="ctr"/>
              <a:r>
                <a:rPr lang="en-GB"/>
                <a:t>Maverick Buying</a:t>
              </a:r>
            </a:p>
            <a:p>
              <a:pPr algn="ctr"/>
              <a:r>
                <a:rPr lang="en-GB"/>
                <a:t>end</a:t>
              </a:r>
            </a:p>
          </p:txBody>
        </p:sp>
        <p:cxnSp>
          <p:nvCxnSpPr>
            <p:cNvPr id="55" name="Straight Arrow Connector 54">
              <a:extLst>
                <a:ext uri="{FF2B5EF4-FFF2-40B4-BE49-F238E27FC236}">
                  <a16:creationId xmlns:a16="http://schemas.microsoft.com/office/drawing/2014/main" id="{5D5FACE0-8CF7-ABAB-57B4-F0FE9DF98C65}"/>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E035866-2E63-6983-97ED-20B3609D34C0}"/>
                </a:ext>
              </a:extLst>
            </p:cNvPr>
            <p:cNvCxnSpPr>
              <a:cxnSpLocks/>
              <a:stCxn id="18" idx="1"/>
              <a:endCxn id="21" idx="3"/>
            </p:cNvCxnSpPr>
            <p:nvPr/>
          </p:nvCxnSpPr>
          <p:spPr>
            <a:xfrm rot="10800000" flipV="1">
              <a:off x="5381780" y="4315008"/>
              <a:ext cx="1071930" cy="350961"/>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64DFB5F-187E-21FC-BB23-288B511562DC}"/>
              </a:ext>
            </a:extLst>
          </p:cNvPr>
          <p:cNvGrpSpPr/>
          <p:nvPr/>
        </p:nvGrpSpPr>
        <p:grpSpPr>
          <a:xfrm>
            <a:off x="2275564" y="1690688"/>
            <a:ext cx="7640871" cy="725575"/>
            <a:chOff x="1937656" y="1690453"/>
            <a:chExt cx="7640871" cy="725575"/>
          </a:xfrm>
        </p:grpSpPr>
        <p:sp>
          <p:nvSpPr>
            <p:cNvPr id="6" name="Rectangle: Rounded Corners 5">
              <a:extLst>
                <a:ext uri="{FF2B5EF4-FFF2-40B4-BE49-F238E27FC236}">
                  <a16:creationId xmlns:a16="http://schemas.microsoft.com/office/drawing/2014/main" id="{A4C822AD-CE61-FA62-0721-5994C2D0F3DB}"/>
                </a:ext>
              </a:extLst>
            </p:cNvPr>
            <p:cNvSpPr/>
            <p:nvPr/>
          </p:nvSpPr>
          <p:spPr>
            <a:xfrm>
              <a:off x="3208688" y="187155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0" name="Rectangle: Rounded Corners 9">
              <a:extLst>
                <a:ext uri="{FF2B5EF4-FFF2-40B4-BE49-F238E27FC236}">
                  <a16:creationId xmlns:a16="http://schemas.microsoft.com/office/drawing/2014/main" id="{9F7D35FC-6D72-E162-F5AD-39D3625C18C0}"/>
                </a:ext>
              </a:extLst>
            </p:cNvPr>
            <p:cNvSpPr/>
            <p:nvPr/>
          </p:nvSpPr>
          <p:spPr>
            <a:xfrm>
              <a:off x="6731279" y="187155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cxnSp>
          <p:nvCxnSpPr>
            <p:cNvPr id="13" name="Straight Arrow Connector 12">
              <a:extLst>
                <a:ext uri="{FF2B5EF4-FFF2-40B4-BE49-F238E27FC236}">
                  <a16:creationId xmlns:a16="http://schemas.microsoft.com/office/drawing/2014/main" id="{BB16D5F1-F368-3EAA-C784-003F89531DD0}"/>
                </a:ext>
              </a:extLst>
            </p:cNvPr>
            <p:cNvCxnSpPr>
              <a:cxnSpLocks/>
              <a:stCxn id="6" idx="3"/>
              <a:endCxn id="10" idx="1"/>
            </p:cNvCxnSpPr>
            <p:nvPr/>
          </p:nvCxnSpPr>
          <p:spPr>
            <a:xfrm flipV="1">
              <a:off x="5809220" y="2058809"/>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5A54E2D-D20D-C9AE-7128-D02814E92E11}"/>
                </a:ext>
              </a:extLst>
            </p:cNvPr>
            <p:cNvSpPr/>
            <p:nvPr/>
          </p:nvSpPr>
          <p:spPr>
            <a:xfrm>
              <a:off x="1937656" y="1690453"/>
              <a:ext cx="7640871" cy="7255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Close with solid fill">
              <a:extLst>
                <a:ext uri="{FF2B5EF4-FFF2-40B4-BE49-F238E27FC236}">
                  <a16:creationId xmlns:a16="http://schemas.microsoft.com/office/drawing/2014/main" id="{1098C7AC-2A1E-8B06-6A5B-F89195F597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172" y="1696010"/>
              <a:ext cx="720000" cy="720000"/>
            </a:xfrm>
            <a:prstGeom prst="rect">
              <a:avLst/>
            </a:prstGeom>
          </p:spPr>
        </p:pic>
      </p:grpSp>
      <p:cxnSp>
        <p:nvCxnSpPr>
          <p:cNvPr id="3" name="Connector: Elbow 2">
            <a:extLst>
              <a:ext uri="{FF2B5EF4-FFF2-40B4-BE49-F238E27FC236}">
                <a16:creationId xmlns:a16="http://schemas.microsoft.com/office/drawing/2014/main" id="{C904537B-1731-BC1E-87AF-16F32E384FD1}"/>
              </a:ext>
            </a:extLst>
          </p:cNvPr>
          <p:cNvCxnSpPr>
            <a:cxnSpLocks/>
          </p:cNvCxnSpPr>
          <p:nvPr/>
        </p:nvCxnSpPr>
        <p:spPr>
          <a:xfrm rot="10800000" flipV="1">
            <a:off x="5378977" y="4315008"/>
            <a:ext cx="1071930" cy="350961"/>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Close with solid fill">
            <a:extLst>
              <a:ext uri="{FF2B5EF4-FFF2-40B4-BE49-F238E27FC236}">
                <a16:creationId xmlns:a16="http://schemas.microsoft.com/office/drawing/2014/main" id="{EA6FE4CE-E9AD-77F9-693A-5C9F069EFE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9744" y="3926958"/>
            <a:ext cx="396000" cy="396000"/>
          </a:xfrm>
          <a:prstGeom prst="rect">
            <a:avLst/>
          </a:prstGeom>
        </p:spPr>
      </p:pic>
      <p:sp>
        <p:nvSpPr>
          <p:cNvPr id="30" name="Slide Number Placeholder 29">
            <a:extLst>
              <a:ext uri="{FF2B5EF4-FFF2-40B4-BE49-F238E27FC236}">
                <a16:creationId xmlns:a16="http://schemas.microsoft.com/office/drawing/2014/main" id="{3AB390D8-D0F1-0ECE-F481-F48424D685E8}"/>
              </a:ext>
            </a:extLst>
          </p:cNvPr>
          <p:cNvSpPr>
            <a:spLocks noGrp="1"/>
          </p:cNvSpPr>
          <p:nvPr>
            <p:ph type="sldNum" sz="quarter" idx="12"/>
          </p:nvPr>
        </p:nvSpPr>
        <p:spPr/>
        <p:txBody>
          <a:bodyPr/>
          <a:lstStyle/>
          <a:p>
            <a:fld id="{89999A9E-6FB1-44AA-AA52-193312814BBD}" type="slidenum">
              <a:rPr lang="en-GB" smtClean="0"/>
              <a:t>14</a:t>
            </a:fld>
            <a:endParaRPr lang="en-GB"/>
          </a:p>
        </p:txBody>
      </p:sp>
    </p:spTree>
    <p:extLst>
      <p:ext uri="{BB962C8B-B14F-4D97-AF65-F5344CB8AC3E}">
        <p14:creationId xmlns:p14="http://schemas.microsoft.com/office/powerpoint/2010/main" val="57173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200" y="365125"/>
            <a:ext cx="10422846" cy="1325563"/>
          </a:xfrm>
        </p:spPr>
        <p:txBody>
          <a:bodyPr/>
          <a:lstStyle/>
          <a:p>
            <a:r>
              <a:rPr lang="en-GB"/>
              <a:t>Use case: Maverick Buying in P2P </a:t>
            </a:r>
          </a:p>
        </p:txBody>
      </p:sp>
      <p:grpSp>
        <p:nvGrpSpPr>
          <p:cNvPr id="37" name="Group 36">
            <a:extLst>
              <a:ext uri="{FF2B5EF4-FFF2-40B4-BE49-F238E27FC236}">
                <a16:creationId xmlns:a16="http://schemas.microsoft.com/office/drawing/2014/main" id="{EED341F3-11FF-5D0C-4432-53E43198DE48}"/>
              </a:ext>
            </a:extLst>
          </p:cNvPr>
          <p:cNvGrpSpPr/>
          <p:nvPr/>
        </p:nvGrpSpPr>
        <p:grpSpPr>
          <a:xfrm>
            <a:off x="929204" y="3454502"/>
            <a:ext cx="9977381" cy="3251097"/>
            <a:chOff x="929204" y="3454502"/>
            <a:chExt cx="9977381"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30" name="Straight Arrow Connector 29">
              <a:extLst>
                <a:ext uri="{FF2B5EF4-FFF2-40B4-BE49-F238E27FC236}">
                  <a16:creationId xmlns:a16="http://schemas.microsoft.com/office/drawing/2014/main" id="{F8CA8835-6D06-F449-81C8-BE6B6CFB6646}"/>
                </a:ext>
              </a:extLst>
            </p:cNvPr>
            <p:cNvCxnSpPr>
              <a:stCxn id="20" idx="2"/>
              <a:endCxn id="21" idx="0"/>
            </p:cNvCxnSpPr>
            <p:nvPr/>
          </p:nvCxnSpPr>
          <p:spPr>
            <a:xfrm>
              <a:off x="4081514" y="428454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5E43C9-B132-2593-CB40-C9B0F7F72703}"/>
                </a:ext>
              </a:extLst>
            </p:cNvPr>
            <p:cNvCxnSpPr>
              <a:stCxn id="21" idx="2"/>
            </p:cNvCxnSpPr>
            <p:nvPr/>
          </p:nvCxnSpPr>
          <p:spPr>
            <a:xfrm flipH="1">
              <a:off x="4081110" y="4853227"/>
              <a:ext cx="404"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2166B5-1EC8-827B-7815-080FC3587DE0}"/>
                </a:ext>
              </a:extLst>
            </p:cNvPr>
            <p:cNvCxnSpPr>
              <a:stCxn id="22" idx="2"/>
              <a:endCxn id="16" idx="0"/>
            </p:cNvCxnSpPr>
            <p:nvPr/>
          </p:nvCxnSpPr>
          <p:spPr>
            <a:xfrm>
              <a:off x="4081514" y="5421908"/>
              <a:ext cx="0" cy="190485"/>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73BB811-8CEF-5036-6FD8-3A2320AC43EF}"/>
                </a:ext>
              </a:extLst>
            </p:cNvPr>
            <p:cNvCxnSpPr>
              <a:cxnSpLocks/>
              <a:stCxn id="16" idx="2"/>
              <a:endCxn id="17" idx="0"/>
            </p:cNvCxnSpPr>
            <p:nvPr/>
          </p:nvCxnSpPr>
          <p:spPr>
            <a:xfrm>
              <a:off x="4081514" y="5986908"/>
              <a:ext cx="0" cy="1977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076A313-9789-8051-FA43-9944FE74F576}"/>
                </a:ext>
              </a:extLst>
            </p:cNvPr>
            <p:cNvCxnSpPr>
              <a:cxnSpLocks/>
              <a:stCxn id="18" idx="2"/>
              <a:endCxn id="19" idx="0"/>
            </p:cNvCxnSpPr>
            <p:nvPr/>
          </p:nvCxnSpPr>
          <p:spPr>
            <a:xfrm>
              <a:off x="7753976" y="450226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9F135DD-0D2E-BB43-FD56-F58C2DFA33B3}"/>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7EB85A6-C9C0-70A5-6396-88719363E36E}"/>
                </a:ext>
              </a:extLst>
            </p:cNvPr>
            <p:cNvCxnSpPr>
              <a:cxnSpLocks/>
              <a:stCxn id="17" idx="3"/>
              <a:endCxn id="18" idx="1"/>
            </p:cNvCxnSpPr>
            <p:nvPr/>
          </p:nvCxnSpPr>
          <p:spPr>
            <a:xfrm flipV="1">
              <a:off x="5381780" y="4315009"/>
              <a:ext cx="1071930" cy="2056936"/>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1387402" y="3860015"/>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6"/>
              <a:endCxn id="20" idx="1"/>
            </p:cNvCxnSpPr>
            <p:nvPr/>
          </p:nvCxnSpPr>
          <p:spPr>
            <a:xfrm>
              <a:off x="1862169" y="4097288"/>
              <a:ext cx="919078" cy="1"/>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3BA6273-B255-D9A0-5621-616F3A11DEC1}"/>
                </a:ext>
              </a:extLst>
            </p:cNvPr>
            <p:cNvSpPr txBox="1"/>
            <p:nvPr/>
          </p:nvSpPr>
          <p:spPr>
            <a:xfrm>
              <a:off x="9512740" y="4833607"/>
              <a:ext cx="1393845" cy="369332"/>
            </a:xfrm>
            <a:prstGeom prst="rect">
              <a:avLst/>
            </a:prstGeom>
            <a:noFill/>
          </p:spPr>
          <p:txBody>
            <a:bodyPr wrap="square" rtlCol="0">
              <a:spAutoFit/>
            </a:bodyPr>
            <a:lstStyle/>
            <a:p>
              <a:pPr algn="ctr"/>
              <a:r>
                <a:rPr lang="en-GB"/>
                <a:t>P2P end</a:t>
              </a:r>
            </a:p>
          </p:txBody>
        </p:sp>
        <p:sp>
          <p:nvSpPr>
            <p:cNvPr id="33" name="TextBox 32">
              <a:extLst>
                <a:ext uri="{FF2B5EF4-FFF2-40B4-BE49-F238E27FC236}">
                  <a16:creationId xmlns:a16="http://schemas.microsoft.com/office/drawing/2014/main" id="{ED3D583E-B579-CEB6-B0E0-2500E323A578}"/>
                </a:ext>
              </a:extLst>
            </p:cNvPr>
            <p:cNvSpPr txBox="1"/>
            <p:nvPr/>
          </p:nvSpPr>
          <p:spPr>
            <a:xfrm>
              <a:off x="929204" y="3471577"/>
              <a:ext cx="1393845" cy="369332"/>
            </a:xfrm>
            <a:prstGeom prst="rect">
              <a:avLst/>
            </a:prstGeom>
            <a:noFill/>
          </p:spPr>
          <p:txBody>
            <a:bodyPr wrap="square" rtlCol="0">
              <a:spAutoFit/>
            </a:bodyPr>
            <a:lstStyle/>
            <a:p>
              <a:pPr algn="ctr"/>
              <a:r>
                <a:rPr lang="en-GB"/>
                <a:t>P2P start</a:t>
              </a:r>
            </a:p>
          </p:txBody>
        </p:sp>
      </p:grpSp>
      <p:grpSp>
        <p:nvGrpSpPr>
          <p:cNvPr id="6" name="Group 5">
            <a:extLst>
              <a:ext uri="{FF2B5EF4-FFF2-40B4-BE49-F238E27FC236}">
                <a16:creationId xmlns:a16="http://schemas.microsoft.com/office/drawing/2014/main" id="{F27CB78B-8CA6-75DD-E848-549FB35A6403}"/>
              </a:ext>
            </a:extLst>
          </p:cNvPr>
          <p:cNvGrpSpPr/>
          <p:nvPr/>
        </p:nvGrpSpPr>
        <p:grpSpPr>
          <a:xfrm>
            <a:off x="2275564" y="1690688"/>
            <a:ext cx="7640871" cy="725575"/>
            <a:chOff x="1937656" y="1690453"/>
            <a:chExt cx="7640871" cy="725575"/>
          </a:xfrm>
        </p:grpSpPr>
        <p:sp>
          <p:nvSpPr>
            <p:cNvPr id="7" name="Rectangle: Rounded Corners 6">
              <a:extLst>
                <a:ext uri="{FF2B5EF4-FFF2-40B4-BE49-F238E27FC236}">
                  <a16:creationId xmlns:a16="http://schemas.microsoft.com/office/drawing/2014/main" id="{7E1D9C5A-0B1E-89D5-5634-1677F42129BF}"/>
                </a:ext>
              </a:extLst>
            </p:cNvPr>
            <p:cNvSpPr/>
            <p:nvPr/>
          </p:nvSpPr>
          <p:spPr>
            <a:xfrm>
              <a:off x="3208688" y="187155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8" name="Rectangle: Rounded Corners 7">
              <a:extLst>
                <a:ext uri="{FF2B5EF4-FFF2-40B4-BE49-F238E27FC236}">
                  <a16:creationId xmlns:a16="http://schemas.microsoft.com/office/drawing/2014/main" id="{F7AD1386-F21A-280F-EBA8-303EA3A67244}"/>
                </a:ext>
              </a:extLst>
            </p:cNvPr>
            <p:cNvSpPr/>
            <p:nvPr/>
          </p:nvSpPr>
          <p:spPr>
            <a:xfrm>
              <a:off x="6731279" y="187155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cxnSp>
          <p:nvCxnSpPr>
            <p:cNvPr id="9" name="Straight Arrow Connector 8">
              <a:extLst>
                <a:ext uri="{FF2B5EF4-FFF2-40B4-BE49-F238E27FC236}">
                  <a16:creationId xmlns:a16="http://schemas.microsoft.com/office/drawing/2014/main" id="{7DE98BFF-ADD6-64BC-2AC6-0D0076E19D63}"/>
                </a:ext>
              </a:extLst>
            </p:cNvPr>
            <p:cNvCxnSpPr>
              <a:cxnSpLocks/>
              <a:stCxn id="7" idx="3"/>
              <a:endCxn id="8" idx="1"/>
            </p:cNvCxnSpPr>
            <p:nvPr/>
          </p:nvCxnSpPr>
          <p:spPr>
            <a:xfrm flipV="1">
              <a:off x="5809220" y="2058809"/>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8F1CC30-65E1-4B29-7D35-08E4A53501AE}"/>
                </a:ext>
              </a:extLst>
            </p:cNvPr>
            <p:cNvSpPr/>
            <p:nvPr/>
          </p:nvSpPr>
          <p:spPr>
            <a:xfrm>
              <a:off x="1937656" y="1690453"/>
              <a:ext cx="7640871" cy="7255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lose with solid fill">
              <a:extLst>
                <a:ext uri="{FF2B5EF4-FFF2-40B4-BE49-F238E27FC236}">
                  <a16:creationId xmlns:a16="http://schemas.microsoft.com/office/drawing/2014/main" id="{DFAC5141-3FBD-ED49-0A8A-4488CA47B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172" y="1696010"/>
              <a:ext cx="720000" cy="720000"/>
            </a:xfrm>
            <a:prstGeom prst="rect">
              <a:avLst/>
            </a:prstGeom>
          </p:spPr>
        </p:pic>
      </p:grpSp>
      <p:sp>
        <p:nvSpPr>
          <p:cNvPr id="24" name="Slide Number Placeholder 23">
            <a:extLst>
              <a:ext uri="{FF2B5EF4-FFF2-40B4-BE49-F238E27FC236}">
                <a16:creationId xmlns:a16="http://schemas.microsoft.com/office/drawing/2014/main" id="{F619BBAE-8FD6-3B73-3616-C339F2209B03}"/>
              </a:ext>
            </a:extLst>
          </p:cNvPr>
          <p:cNvSpPr>
            <a:spLocks noGrp="1"/>
          </p:cNvSpPr>
          <p:nvPr>
            <p:ph type="sldNum" sz="quarter" idx="12"/>
          </p:nvPr>
        </p:nvSpPr>
        <p:spPr/>
        <p:txBody>
          <a:bodyPr/>
          <a:lstStyle/>
          <a:p>
            <a:fld id="{89999A9E-6FB1-44AA-AA52-193312814BBD}" type="slidenum">
              <a:rPr lang="en-GB" smtClean="0"/>
              <a:t>15</a:t>
            </a:fld>
            <a:endParaRPr lang="en-GB"/>
          </a:p>
        </p:txBody>
      </p:sp>
    </p:spTree>
    <p:extLst>
      <p:ext uri="{BB962C8B-B14F-4D97-AF65-F5344CB8AC3E}">
        <p14:creationId xmlns:p14="http://schemas.microsoft.com/office/powerpoint/2010/main" val="43550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200" y="365125"/>
            <a:ext cx="10422846" cy="1325563"/>
          </a:xfrm>
        </p:spPr>
        <p:txBody>
          <a:bodyPr/>
          <a:lstStyle/>
          <a:p>
            <a:r>
              <a:rPr lang="en-GB"/>
              <a:t>Use case: Maverick Buying in P2P </a:t>
            </a:r>
          </a:p>
        </p:txBody>
      </p:sp>
      <p:grpSp>
        <p:nvGrpSpPr>
          <p:cNvPr id="37" name="Group 36">
            <a:extLst>
              <a:ext uri="{FF2B5EF4-FFF2-40B4-BE49-F238E27FC236}">
                <a16:creationId xmlns:a16="http://schemas.microsoft.com/office/drawing/2014/main" id="{EED341F3-11FF-5D0C-4432-53E43198DE48}"/>
              </a:ext>
            </a:extLst>
          </p:cNvPr>
          <p:cNvGrpSpPr/>
          <p:nvPr/>
        </p:nvGrpSpPr>
        <p:grpSpPr>
          <a:xfrm>
            <a:off x="929204" y="3454502"/>
            <a:ext cx="9977381" cy="3251097"/>
            <a:chOff x="929204" y="3454502"/>
            <a:chExt cx="9977381"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30" name="Straight Arrow Connector 29">
              <a:extLst>
                <a:ext uri="{FF2B5EF4-FFF2-40B4-BE49-F238E27FC236}">
                  <a16:creationId xmlns:a16="http://schemas.microsoft.com/office/drawing/2014/main" id="{F8CA8835-6D06-F449-81C8-BE6B6CFB6646}"/>
                </a:ext>
              </a:extLst>
            </p:cNvPr>
            <p:cNvCxnSpPr>
              <a:stCxn id="20" idx="2"/>
              <a:endCxn id="21" idx="0"/>
            </p:cNvCxnSpPr>
            <p:nvPr/>
          </p:nvCxnSpPr>
          <p:spPr>
            <a:xfrm>
              <a:off x="4081514" y="428454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5E43C9-B132-2593-CB40-C9B0F7F72703}"/>
                </a:ext>
              </a:extLst>
            </p:cNvPr>
            <p:cNvCxnSpPr>
              <a:stCxn id="21" idx="2"/>
            </p:cNvCxnSpPr>
            <p:nvPr/>
          </p:nvCxnSpPr>
          <p:spPr>
            <a:xfrm flipH="1">
              <a:off x="4081110" y="4853227"/>
              <a:ext cx="404"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2166B5-1EC8-827B-7815-080FC3587DE0}"/>
                </a:ext>
              </a:extLst>
            </p:cNvPr>
            <p:cNvCxnSpPr>
              <a:stCxn id="22" idx="2"/>
              <a:endCxn id="16" idx="0"/>
            </p:cNvCxnSpPr>
            <p:nvPr/>
          </p:nvCxnSpPr>
          <p:spPr>
            <a:xfrm>
              <a:off x="4081514" y="5421908"/>
              <a:ext cx="0" cy="190485"/>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73BB811-8CEF-5036-6FD8-3A2320AC43EF}"/>
                </a:ext>
              </a:extLst>
            </p:cNvPr>
            <p:cNvCxnSpPr>
              <a:cxnSpLocks/>
              <a:stCxn id="16" idx="2"/>
              <a:endCxn id="17" idx="0"/>
            </p:cNvCxnSpPr>
            <p:nvPr/>
          </p:nvCxnSpPr>
          <p:spPr>
            <a:xfrm>
              <a:off x="4081514" y="5986908"/>
              <a:ext cx="0" cy="1977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076A313-9789-8051-FA43-9944FE74F576}"/>
                </a:ext>
              </a:extLst>
            </p:cNvPr>
            <p:cNvCxnSpPr>
              <a:cxnSpLocks/>
              <a:stCxn id="18" idx="2"/>
              <a:endCxn id="19" idx="0"/>
            </p:cNvCxnSpPr>
            <p:nvPr/>
          </p:nvCxnSpPr>
          <p:spPr>
            <a:xfrm>
              <a:off x="7753976" y="450226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9F135DD-0D2E-BB43-FD56-F58C2DFA33B3}"/>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7EB85A6-C9C0-70A5-6396-88719363E36E}"/>
                </a:ext>
              </a:extLst>
            </p:cNvPr>
            <p:cNvCxnSpPr>
              <a:cxnSpLocks/>
              <a:stCxn id="17" idx="3"/>
              <a:endCxn id="18" idx="1"/>
            </p:cNvCxnSpPr>
            <p:nvPr/>
          </p:nvCxnSpPr>
          <p:spPr>
            <a:xfrm flipV="1">
              <a:off x="5381780" y="4315009"/>
              <a:ext cx="1071930" cy="2056936"/>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1387402" y="3860015"/>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6"/>
              <a:endCxn id="20" idx="1"/>
            </p:cNvCxnSpPr>
            <p:nvPr/>
          </p:nvCxnSpPr>
          <p:spPr>
            <a:xfrm>
              <a:off x="1862169" y="4097288"/>
              <a:ext cx="919078" cy="1"/>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3BA6273-B255-D9A0-5621-616F3A11DEC1}"/>
                </a:ext>
              </a:extLst>
            </p:cNvPr>
            <p:cNvSpPr txBox="1"/>
            <p:nvPr/>
          </p:nvSpPr>
          <p:spPr>
            <a:xfrm>
              <a:off x="9512740" y="4833607"/>
              <a:ext cx="1393845" cy="369332"/>
            </a:xfrm>
            <a:prstGeom prst="rect">
              <a:avLst/>
            </a:prstGeom>
            <a:noFill/>
          </p:spPr>
          <p:txBody>
            <a:bodyPr wrap="square" rtlCol="0">
              <a:spAutoFit/>
            </a:bodyPr>
            <a:lstStyle/>
            <a:p>
              <a:pPr algn="ctr"/>
              <a:r>
                <a:rPr lang="en-GB"/>
                <a:t>P2P end</a:t>
              </a:r>
            </a:p>
          </p:txBody>
        </p:sp>
        <p:sp>
          <p:nvSpPr>
            <p:cNvPr id="33" name="TextBox 32">
              <a:extLst>
                <a:ext uri="{FF2B5EF4-FFF2-40B4-BE49-F238E27FC236}">
                  <a16:creationId xmlns:a16="http://schemas.microsoft.com/office/drawing/2014/main" id="{ED3D583E-B579-CEB6-B0E0-2500E323A578}"/>
                </a:ext>
              </a:extLst>
            </p:cNvPr>
            <p:cNvSpPr txBox="1"/>
            <p:nvPr/>
          </p:nvSpPr>
          <p:spPr>
            <a:xfrm>
              <a:off x="929204" y="3471577"/>
              <a:ext cx="1393845" cy="369332"/>
            </a:xfrm>
            <a:prstGeom prst="rect">
              <a:avLst/>
            </a:prstGeom>
            <a:noFill/>
          </p:spPr>
          <p:txBody>
            <a:bodyPr wrap="square" rtlCol="0">
              <a:spAutoFit/>
            </a:bodyPr>
            <a:lstStyle/>
            <a:p>
              <a:pPr algn="ctr"/>
              <a:r>
                <a:rPr lang="en-GB"/>
                <a:t>P2P start</a:t>
              </a:r>
            </a:p>
          </p:txBody>
        </p:sp>
      </p:grpSp>
      <p:grpSp>
        <p:nvGrpSpPr>
          <p:cNvPr id="6" name="Group 5">
            <a:extLst>
              <a:ext uri="{FF2B5EF4-FFF2-40B4-BE49-F238E27FC236}">
                <a16:creationId xmlns:a16="http://schemas.microsoft.com/office/drawing/2014/main" id="{F27CB78B-8CA6-75DD-E848-549FB35A6403}"/>
              </a:ext>
            </a:extLst>
          </p:cNvPr>
          <p:cNvGrpSpPr/>
          <p:nvPr/>
        </p:nvGrpSpPr>
        <p:grpSpPr>
          <a:xfrm>
            <a:off x="2275564" y="1690688"/>
            <a:ext cx="7640871" cy="725575"/>
            <a:chOff x="1937656" y="1690453"/>
            <a:chExt cx="7640871" cy="725575"/>
          </a:xfrm>
        </p:grpSpPr>
        <p:sp>
          <p:nvSpPr>
            <p:cNvPr id="7" name="Rectangle: Rounded Corners 6">
              <a:extLst>
                <a:ext uri="{FF2B5EF4-FFF2-40B4-BE49-F238E27FC236}">
                  <a16:creationId xmlns:a16="http://schemas.microsoft.com/office/drawing/2014/main" id="{7E1D9C5A-0B1E-89D5-5634-1677F42129BF}"/>
                </a:ext>
              </a:extLst>
            </p:cNvPr>
            <p:cNvSpPr/>
            <p:nvPr/>
          </p:nvSpPr>
          <p:spPr>
            <a:xfrm>
              <a:off x="3208688" y="187155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8" name="Rectangle: Rounded Corners 7">
              <a:extLst>
                <a:ext uri="{FF2B5EF4-FFF2-40B4-BE49-F238E27FC236}">
                  <a16:creationId xmlns:a16="http://schemas.microsoft.com/office/drawing/2014/main" id="{F7AD1386-F21A-280F-EBA8-303EA3A67244}"/>
                </a:ext>
              </a:extLst>
            </p:cNvPr>
            <p:cNvSpPr/>
            <p:nvPr/>
          </p:nvSpPr>
          <p:spPr>
            <a:xfrm>
              <a:off x="6731279" y="187155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cxnSp>
          <p:nvCxnSpPr>
            <p:cNvPr id="9" name="Straight Arrow Connector 8">
              <a:extLst>
                <a:ext uri="{FF2B5EF4-FFF2-40B4-BE49-F238E27FC236}">
                  <a16:creationId xmlns:a16="http://schemas.microsoft.com/office/drawing/2014/main" id="{7DE98BFF-ADD6-64BC-2AC6-0D0076E19D63}"/>
                </a:ext>
              </a:extLst>
            </p:cNvPr>
            <p:cNvCxnSpPr>
              <a:cxnSpLocks/>
              <a:stCxn id="7" idx="3"/>
              <a:endCxn id="8" idx="1"/>
            </p:cNvCxnSpPr>
            <p:nvPr/>
          </p:nvCxnSpPr>
          <p:spPr>
            <a:xfrm flipV="1">
              <a:off x="5809220" y="2058809"/>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8F1CC30-65E1-4B29-7D35-08E4A53501AE}"/>
                </a:ext>
              </a:extLst>
            </p:cNvPr>
            <p:cNvSpPr/>
            <p:nvPr/>
          </p:nvSpPr>
          <p:spPr>
            <a:xfrm>
              <a:off x="1937656" y="1690453"/>
              <a:ext cx="7640871" cy="7255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lose with solid fill">
              <a:extLst>
                <a:ext uri="{FF2B5EF4-FFF2-40B4-BE49-F238E27FC236}">
                  <a16:creationId xmlns:a16="http://schemas.microsoft.com/office/drawing/2014/main" id="{DFAC5141-3FBD-ED49-0A8A-4488CA47B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172" y="1696010"/>
              <a:ext cx="720000" cy="720000"/>
            </a:xfrm>
            <a:prstGeom prst="rect">
              <a:avLst/>
            </a:prstGeom>
          </p:spPr>
        </p:pic>
      </p:grpSp>
      <p:cxnSp>
        <p:nvCxnSpPr>
          <p:cNvPr id="38" name="Connector: Elbow 37">
            <a:extLst>
              <a:ext uri="{FF2B5EF4-FFF2-40B4-BE49-F238E27FC236}">
                <a16:creationId xmlns:a16="http://schemas.microsoft.com/office/drawing/2014/main" id="{BC8C9FAE-ACDF-8A4E-4D7D-070B891BE975}"/>
              </a:ext>
            </a:extLst>
          </p:cNvPr>
          <p:cNvCxnSpPr>
            <a:cxnSpLocks/>
            <a:stCxn id="21" idx="2"/>
            <a:endCxn id="18" idx="1"/>
          </p:cNvCxnSpPr>
          <p:nvPr/>
        </p:nvCxnSpPr>
        <p:spPr>
          <a:xfrm rot="5400000" flipH="1" flipV="1">
            <a:off x="4998503" y="3398020"/>
            <a:ext cx="538218" cy="2372196"/>
          </a:xfrm>
          <a:prstGeom prst="bentConnector4">
            <a:avLst>
              <a:gd name="adj1" fmla="val -355968"/>
              <a:gd name="adj2" fmla="val 77406"/>
            </a:avLst>
          </a:prstGeom>
          <a:ln w="571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9" name="Graphic 48" descr="Checkmark with solid fill">
            <a:extLst>
              <a:ext uri="{FF2B5EF4-FFF2-40B4-BE49-F238E27FC236}">
                <a16:creationId xmlns:a16="http://schemas.microsoft.com/office/drawing/2014/main" id="{B20464F9-1B80-29C5-29C5-BA2C1D2B32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9361" y="3914714"/>
            <a:ext cx="396000" cy="396000"/>
          </a:xfrm>
          <a:prstGeom prst="rect">
            <a:avLst/>
          </a:prstGeom>
        </p:spPr>
      </p:pic>
      <p:sp>
        <p:nvSpPr>
          <p:cNvPr id="24" name="Slide Number Placeholder 23">
            <a:extLst>
              <a:ext uri="{FF2B5EF4-FFF2-40B4-BE49-F238E27FC236}">
                <a16:creationId xmlns:a16="http://schemas.microsoft.com/office/drawing/2014/main" id="{9DA7EFEA-F9CD-3115-3019-14080FEF9A9A}"/>
              </a:ext>
            </a:extLst>
          </p:cNvPr>
          <p:cNvSpPr>
            <a:spLocks noGrp="1"/>
          </p:cNvSpPr>
          <p:nvPr>
            <p:ph type="sldNum" sz="quarter" idx="12"/>
          </p:nvPr>
        </p:nvSpPr>
        <p:spPr/>
        <p:txBody>
          <a:bodyPr/>
          <a:lstStyle/>
          <a:p>
            <a:fld id="{89999A9E-6FB1-44AA-AA52-193312814BBD}" type="slidenum">
              <a:rPr lang="en-GB" smtClean="0"/>
              <a:t>16</a:t>
            </a:fld>
            <a:endParaRPr lang="en-GB"/>
          </a:p>
        </p:txBody>
      </p:sp>
    </p:spTree>
    <p:extLst>
      <p:ext uri="{BB962C8B-B14F-4D97-AF65-F5344CB8AC3E}">
        <p14:creationId xmlns:p14="http://schemas.microsoft.com/office/powerpoint/2010/main" val="113809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200" y="365125"/>
            <a:ext cx="10422846" cy="1325563"/>
          </a:xfrm>
        </p:spPr>
        <p:txBody>
          <a:bodyPr/>
          <a:lstStyle/>
          <a:p>
            <a:r>
              <a:rPr lang="en-GB"/>
              <a:t>Use case: Maverick Buying in P2P </a:t>
            </a:r>
          </a:p>
        </p:txBody>
      </p:sp>
      <p:grpSp>
        <p:nvGrpSpPr>
          <p:cNvPr id="37" name="Group 36">
            <a:extLst>
              <a:ext uri="{FF2B5EF4-FFF2-40B4-BE49-F238E27FC236}">
                <a16:creationId xmlns:a16="http://schemas.microsoft.com/office/drawing/2014/main" id="{EED341F3-11FF-5D0C-4432-53E43198DE48}"/>
              </a:ext>
            </a:extLst>
          </p:cNvPr>
          <p:cNvGrpSpPr/>
          <p:nvPr/>
        </p:nvGrpSpPr>
        <p:grpSpPr>
          <a:xfrm>
            <a:off x="929204" y="3454502"/>
            <a:ext cx="9977381" cy="3251097"/>
            <a:chOff x="929204" y="3454502"/>
            <a:chExt cx="9977381" cy="3251097"/>
          </a:xfrm>
        </p:grpSpPr>
        <p:sp>
          <p:nvSpPr>
            <p:cNvPr id="45" name="Rectangle: Rounded Corners 44">
              <a:extLst>
                <a:ext uri="{FF2B5EF4-FFF2-40B4-BE49-F238E27FC236}">
                  <a16:creationId xmlns:a16="http://schemas.microsoft.com/office/drawing/2014/main" id="{BAB11700-BB99-287B-C17B-051F48A73F72}"/>
                </a:ext>
              </a:extLst>
            </p:cNvPr>
            <p:cNvSpPr/>
            <p:nvPr/>
          </p:nvSpPr>
          <p:spPr>
            <a:xfrm>
              <a:off x="6299186" y="3672222"/>
              <a:ext cx="2899177" cy="2138313"/>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Accounts Payable</a:t>
              </a:r>
            </a:p>
          </p:txBody>
        </p:sp>
        <p:sp>
          <p:nvSpPr>
            <p:cNvPr id="46" name="Rectangle: Rounded Corners 45">
              <a:extLst>
                <a:ext uri="{FF2B5EF4-FFF2-40B4-BE49-F238E27FC236}">
                  <a16:creationId xmlns:a16="http://schemas.microsoft.com/office/drawing/2014/main" id="{3461DB50-6254-F755-0655-CBF69D80BF9B}"/>
                </a:ext>
              </a:extLst>
            </p:cNvPr>
            <p:cNvSpPr/>
            <p:nvPr/>
          </p:nvSpPr>
          <p:spPr>
            <a:xfrm>
              <a:off x="2631521" y="3454502"/>
              <a:ext cx="2899177" cy="3251097"/>
            </a:xfrm>
            <a:prstGeom prst="roundRect">
              <a:avLst>
                <a:gd name="adj" fmla="val 1011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gn="ctr"/>
              <a:r>
                <a:rPr lang="en-GB">
                  <a:solidFill>
                    <a:schemeClr val="tx1"/>
                  </a:solidFill>
                </a:rPr>
                <a:t>Procurement</a:t>
              </a:r>
            </a:p>
          </p:txBody>
        </p:sp>
        <p:sp>
          <p:nvSpPr>
            <p:cNvPr id="11" name="Rectangle: Rounded Corners 10">
              <a:extLst>
                <a:ext uri="{FF2B5EF4-FFF2-40B4-BE49-F238E27FC236}">
                  <a16:creationId xmlns:a16="http://schemas.microsoft.com/office/drawing/2014/main" id="{614CBC65-187B-91C5-6486-260CD773F3EF}"/>
                </a:ext>
              </a:extLst>
            </p:cNvPr>
            <p:cNvSpPr/>
            <p:nvPr/>
          </p:nvSpPr>
          <p:spPr>
            <a:xfrm>
              <a:off x="6453709" y="5269926"/>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Clear Invoice</a:t>
              </a:r>
            </a:p>
          </p:txBody>
        </p:sp>
        <p:sp>
          <p:nvSpPr>
            <p:cNvPr id="16" name="Rectangle: Rounded Corners 15">
              <a:extLst>
                <a:ext uri="{FF2B5EF4-FFF2-40B4-BE49-F238E27FC236}">
                  <a16:creationId xmlns:a16="http://schemas.microsoft.com/office/drawing/2014/main" id="{7026F2A7-4F06-D246-5CB2-043FC01FB199}"/>
                </a:ext>
              </a:extLst>
            </p:cNvPr>
            <p:cNvSpPr/>
            <p:nvPr/>
          </p:nvSpPr>
          <p:spPr>
            <a:xfrm>
              <a:off x="2781248" y="561239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 Confirmation</a:t>
              </a:r>
            </a:p>
          </p:txBody>
        </p:sp>
        <p:sp>
          <p:nvSpPr>
            <p:cNvPr id="17" name="Rectangle: Rounded Corners 16">
              <a:extLst>
                <a:ext uri="{FF2B5EF4-FFF2-40B4-BE49-F238E27FC236}">
                  <a16:creationId xmlns:a16="http://schemas.microsoft.com/office/drawing/2014/main" id="{9277FA6D-8C67-8A43-5E66-48065C50DFC2}"/>
                </a:ext>
              </a:extLst>
            </p:cNvPr>
            <p:cNvSpPr/>
            <p:nvPr/>
          </p:nvSpPr>
          <p:spPr>
            <a:xfrm>
              <a:off x="2781248" y="6184687"/>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Goods</a:t>
              </a:r>
            </a:p>
          </p:txBody>
        </p:sp>
        <p:sp>
          <p:nvSpPr>
            <p:cNvPr id="18" name="Rectangle: Rounded Corners 17">
              <a:extLst>
                <a:ext uri="{FF2B5EF4-FFF2-40B4-BE49-F238E27FC236}">
                  <a16:creationId xmlns:a16="http://schemas.microsoft.com/office/drawing/2014/main" id="{84AEF0E3-4A3D-709B-D44A-A423FE262B89}"/>
                </a:ext>
              </a:extLst>
            </p:cNvPr>
            <p:cNvSpPr/>
            <p:nvPr/>
          </p:nvSpPr>
          <p:spPr>
            <a:xfrm>
              <a:off x="6453710" y="4127751"/>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9" name="Rectangle: Rounded Corners 18">
              <a:extLst>
                <a:ext uri="{FF2B5EF4-FFF2-40B4-BE49-F238E27FC236}">
                  <a16:creationId xmlns:a16="http://schemas.microsoft.com/office/drawing/2014/main" id="{50E707A5-3A82-A232-A10E-41779571A1FA}"/>
                </a:ext>
              </a:extLst>
            </p:cNvPr>
            <p:cNvSpPr/>
            <p:nvPr/>
          </p:nvSpPr>
          <p:spPr>
            <a:xfrm>
              <a:off x="6453710" y="469643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Post Invoice</a:t>
              </a:r>
            </a:p>
          </p:txBody>
        </p:sp>
        <p:sp>
          <p:nvSpPr>
            <p:cNvPr id="20" name="Rectangle: Rounded Corners 19">
              <a:extLst>
                <a:ext uri="{FF2B5EF4-FFF2-40B4-BE49-F238E27FC236}">
                  <a16:creationId xmlns:a16="http://schemas.microsoft.com/office/drawing/2014/main" id="{65442BB6-1486-C0D8-F045-94838B732155}"/>
                </a:ext>
              </a:extLst>
            </p:cNvPr>
            <p:cNvSpPr/>
            <p:nvPr/>
          </p:nvSpPr>
          <p:spPr>
            <a:xfrm>
              <a:off x="2781247" y="391003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Requisition (PR)</a:t>
              </a:r>
            </a:p>
          </p:txBody>
        </p:sp>
        <p:sp>
          <p:nvSpPr>
            <p:cNvPr id="21" name="Rectangle: Rounded Corners 20">
              <a:extLst>
                <a:ext uri="{FF2B5EF4-FFF2-40B4-BE49-F238E27FC236}">
                  <a16:creationId xmlns:a16="http://schemas.microsoft.com/office/drawing/2014/main" id="{97DC7A71-A2A6-0075-E7CA-4A5E0CC46B3A}"/>
                </a:ext>
              </a:extLst>
            </p:cNvPr>
            <p:cNvSpPr/>
            <p:nvPr/>
          </p:nvSpPr>
          <p:spPr>
            <a:xfrm>
              <a:off x="2781247" y="44787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2" name="Rectangle: Rounded Corners 21">
              <a:extLst>
                <a:ext uri="{FF2B5EF4-FFF2-40B4-BE49-F238E27FC236}">
                  <a16:creationId xmlns:a16="http://schemas.microsoft.com/office/drawing/2014/main" id="{E857546C-F111-F688-ED41-7042879056C7}"/>
                </a:ext>
              </a:extLst>
            </p:cNvPr>
            <p:cNvSpPr/>
            <p:nvPr/>
          </p:nvSpPr>
          <p:spPr>
            <a:xfrm>
              <a:off x="2781247" y="5047393"/>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Send PO to Vendor</a:t>
              </a:r>
            </a:p>
          </p:txBody>
        </p:sp>
        <p:cxnSp>
          <p:nvCxnSpPr>
            <p:cNvPr id="30" name="Straight Arrow Connector 29">
              <a:extLst>
                <a:ext uri="{FF2B5EF4-FFF2-40B4-BE49-F238E27FC236}">
                  <a16:creationId xmlns:a16="http://schemas.microsoft.com/office/drawing/2014/main" id="{F8CA8835-6D06-F449-81C8-BE6B6CFB6646}"/>
                </a:ext>
              </a:extLst>
            </p:cNvPr>
            <p:cNvCxnSpPr>
              <a:stCxn id="20" idx="2"/>
              <a:endCxn id="21" idx="0"/>
            </p:cNvCxnSpPr>
            <p:nvPr/>
          </p:nvCxnSpPr>
          <p:spPr>
            <a:xfrm>
              <a:off x="4081514" y="428454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5E43C9-B132-2593-CB40-C9B0F7F72703}"/>
                </a:ext>
              </a:extLst>
            </p:cNvPr>
            <p:cNvCxnSpPr>
              <a:stCxn id="21" idx="2"/>
            </p:cNvCxnSpPr>
            <p:nvPr/>
          </p:nvCxnSpPr>
          <p:spPr>
            <a:xfrm flipH="1">
              <a:off x="4081110" y="4853227"/>
              <a:ext cx="404"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2166B5-1EC8-827B-7815-080FC3587DE0}"/>
                </a:ext>
              </a:extLst>
            </p:cNvPr>
            <p:cNvCxnSpPr>
              <a:stCxn id="22" idx="2"/>
              <a:endCxn id="16" idx="0"/>
            </p:cNvCxnSpPr>
            <p:nvPr/>
          </p:nvCxnSpPr>
          <p:spPr>
            <a:xfrm>
              <a:off x="4081514" y="5421908"/>
              <a:ext cx="0" cy="190485"/>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73BB811-8CEF-5036-6FD8-3A2320AC43EF}"/>
                </a:ext>
              </a:extLst>
            </p:cNvPr>
            <p:cNvCxnSpPr>
              <a:cxnSpLocks/>
              <a:stCxn id="16" idx="2"/>
              <a:endCxn id="17" idx="0"/>
            </p:cNvCxnSpPr>
            <p:nvPr/>
          </p:nvCxnSpPr>
          <p:spPr>
            <a:xfrm>
              <a:off x="4081514" y="5986908"/>
              <a:ext cx="0" cy="1977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076A313-9789-8051-FA43-9944FE74F576}"/>
                </a:ext>
              </a:extLst>
            </p:cNvPr>
            <p:cNvCxnSpPr>
              <a:cxnSpLocks/>
              <a:stCxn id="18" idx="2"/>
              <a:endCxn id="19" idx="0"/>
            </p:cNvCxnSpPr>
            <p:nvPr/>
          </p:nvCxnSpPr>
          <p:spPr>
            <a:xfrm>
              <a:off x="7753976" y="4502266"/>
              <a:ext cx="0" cy="194166"/>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9F135DD-0D2E-BB43-FD56-F58C2DFA33B3}"/>
                </a:ext>
              </a:extLst>
            </p:cNvPr>
            <p:cNvCxnSpPr>
              <a:cxnSpLocks/>
              <a:stCxn id="19" idx="2"/>
              <a:endCxn id="11" idx="0"/>
            </p:cNvCxnSpPr>
            <p:nvPr/>
          </p:nvCxnSpPr>
          <p:spPr>
            <a:xfrm flipH="1">
              <a:off x="7753975" y="5070947"/>
              <a:ext cx="1" cy="198979"/>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7EB85A6-C9C0-70A5-6396-88719363E36E}"/>
                </a:ext>
              </a:extLst>
            </p:cNvPr>
            <p:cNvCxnSpPr>
              <a:cxnSpLocks/>
              <a:stCxn id="17" idx="3"/>
              <a:endCxn id="18" idx="1"/>
            </p:cNvCxnSpPr>
            <p:nvPr/>
          </p:nvCxnSpPr>
          <p:spPr>
            <a:xfrm flipV="1">
              <a:off x="5381780" y="4315009"/>
              <a:ext cx="1071930" cy="2056936"/>
            </a:xfrm>
            <a:prstGeom prst="bentConnector3">
              <a:avLst>
                <a:gd name="adj1" fmla="val 50000"/>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E7B7CC-900C-9C65-A95C-009E771E5F01}"/>
                </a:ext>
              </a:extLst>
            </p:cNvPr>
            <p:cNvSpPr/>
            <p:nvPr/>
          </p:nvSpPr>
          <p:spPr>
            <a:xfrm>
              <a:off x="1387402" y="3860015"/>
              <a:ext cx="474767" cy="474545"/>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EB29231-CA1A-97C7-6AF4-AB5B9ED6894B}"/>
                </a:ext>
              </a:extLst>
            </p:cNvPr>
            <p:cNvSpPr/>
            <p:nvPr/>
          </p:nvSpPr>
          <p:spPr>
            <a:xfrm>
              <a:off x="9966851" y="5215064"/>
              <a:ext cx="474767" cy="47454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5AA419D-CD4B-4BFE-77ED-0D7CA0347273}"/>
                </a:ext>
              </a:extLst>
            </p:cNvPr>
            <p:cNvCxnSpPr>
              <a:cxnSpLocks/>
              <a:stCxn id="14" idx="6"/>
              <a:endCxn id="20" idx="1"/>
            </p:cNvCxnSpPr>
            <p:nvPr/>
          </p:nvCxnSpPr>
          <p:spPr>
            <a:xfrm>
              <a:off x="1862169" y="4097288"/>
              <a:ext cx="919078" cy="1"/>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94BB06-6749-9639-5F84-CF8533E3E200}"/>
                </a:ext>
              </a:extLst>
            </p:cNvPr>
            <p:cNvCxnSpPr>
              <a:cxnSpLocks/>
              <a:stCxn id="11" idx="3"/>
              <a:endCxn id="15" idx="2"/>
            </p:cNvCxnSpPr>
            <p:nvPr/>
          </p:nvCxnSpPr>
          <p:spPr>
            <a:xfrm flipV="1">
              <a:off x="9054241" y="5452337"/>
              <a:ext cx="912610" cy="4847"/>
            </a:xfrm>
            <a:prstGeom prst="straightConnector1">
              <a:avLst/>
            </a:prstGeom>
            <a:ln w="28575">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3BA6273-B255-D9A0-5621-616F3A11DEC1}"/>
                </a:ext>
              </a:extLst>
            </p:cNvPr>
            <p:cNvSpPr txBox="1"/>
            <p:nvPr/>
          </p:nvSpPr>
          <p:spPr>
            <a:xfrm>
              <a:off x="9512740" y="4833607"/>
              <a:ext cx="1393845" cy="369332"/>
            </a:xfrm>
            <a:prstGeom prst="rect">
              <a:avLst/>
            </a:prstGeom>
            <a:noFill/>
          </p:spPr>
          <p:txBody>
            <a:bodyPr wrap="square" rtlCol="0">
              <a:spAutoFit/>
            </a:bodyPr>
            <a:lstStyle/>
            <a:p>
              <a:pPr algn="ctr"/>
              <a:r>
                <a:rPr lang="en-GB"/>
                <a:t>P2P end</a:t>
              </a:r>
            </a:p>
          </p:txBody>
        </p:sp>
        <p:sp>
          <p:nvSpPr>
            <p:cNvPr id="33" name="TextBox 32">
              <a:extLst>
                <a:ext uri="{FF2B5EF4-FFF2-40B4-BE49-F238E27FC236}">
                  <a16:creationId xmlns:a16="http://schemas.microsoft.com/office/drawing/2014/main" id="{ED3D583E-B579-CEB6-B0E0-2500E323A578}"/>
                </a:ext>
              </a:extLst>
            </p:cNvPr>
            <p:cNvSpPr txBox="1"/>
            <p:nvPr/>
          </p:nvSpPr>
          <p:spPr>
            <a:xfrm>
              <a:off x="929204" y="3471577"/>
              <a:ext cx="1393845" cy="369332"/>
            </a:xfrm>
            <a:prstGeom prst="rect">
              <a:avLst/>
            </a:prstGeom>
            <a:noFill/>
          </p:spPr>
          <p:txBody>
            <a:bodyPr wrap="square" rtlCol="0">
              <a:spAutoFit/>
            </a:bodyPr>
            <a:lstStyle/>
            <a:p>
              <a:pPr algn="ctr"/>
              <a:r>
                <a:rPr lang="en-GB"/>
                <a:t>P2P start</a:t>
              </a:r>
            </a:p>
          </p:txBody>
        </p:sp>
      </p:grpSp>
      <p:grpSp>
        <p:nvGrpSpPr>
          <p:cNvPr id="6" name="Group 5">
            <a:extLst>
              <a:ext uri="{FF2B5EF4-FFF2-40B4-BE49-F238E27FC236}">
                <a16:creationId xmlns:a16="http://schemas.microsoft.com/office/drawing/2014/main" id="{F27CB78B-8CA6-75DD-E848-549FB35A6403}"/>
              </a:ext>
            </a:extLst>
          </p:cNvPr>
          <p:cNvGrpSpPr/>
          <p:nvPr/>
        </p:nvGrpSpPr>
        <p:grpSpPr>
          <a:xfrm>
            <a:off x="2275564" y="1690688"/>
            <a:ext cx="7640871" cy="725575"/>
            <a:chOff x="1937656" y="1690453"/>
            <a:chExt cx="7640871" cy="725575"/>
          </a:xfrm>
        </p:grpSpPr>
        <p:sp>
          <p:nvSpPr>
            <p:cNvPr id="7" name="Rectangle: Rounded Corners 6">
              <a:extLst>
                <a:ext uri="{FF2B5EF4-FFF2-40B4-BE49-F238E27FC236}">
                  <a16:creationId xmlns:a16="http://schemas.microsoft.com/office/drawing/2014/main" id="{7E1D9C5A-0B1E-89D5-5634-1677F42129BF}"/>
                </a:ext>
              </a:extLst>
            </p:cNvPr>
            <p:cNvSpPr/>
            <p:nvPr/>
          </p:nvSpPr>
          <p:spPr>
            <a:xfrm>
              <a:off x="3208688" y="187155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8" name="Rectangle: Rounded Corners 7">
              <a:extLst>
                <a:ext uri="{FF2B5EF4-FFF2-40B4-BE49-F238E27FC236}">
                  <a16:creationId xmlns:a16="http://schemas.microsoft.com/office/drawing/2014/main" id="{F7AD1386-F21A-280F-EBA8-303EA3A67244}"/>
                </a:ext>
              </a:extLst>
            </p:cNvPr>
            <p:cNvSpPr/>
            <p:nvPr/>
          </p:nvSpPr>
          <p:spPr>
            <a:xfrm>
              <a:off x="6731279" y="187155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cxnSp>
          <p:nvCxnSpPr>
            <p:cNvPr id="9" name="Straight Arrow Connector 8">
              <a:extLst>
                <a:ext uri="{FF2B5EF4-FFF2-40B4-BE49-F238E27FC236}">
                  <a16:creationId xmlns:a16="http://schemas.microsoft.com/office/drawing/2014/main" id="{7DE98BFF-ADD6-64BC-2AC6-0D0076E19D63}"/>
                </a:ext>
              </a:extLst>
            </p:cNvPr>
            <p:cNvCxnSpPr>
              <a:cxnSpLocks/>
              <a:stCxn id="7" idx="3"/>
              <a:endCxn id="8" idx="1"/>
            </p:cNvCxnSpPr>
            <p:nvPr/>
          </p:nvCxnSpPr>
          <p:spPr>
            <a:xfrm flipV="1">
              <a:off x="5809220" y="2058809"/>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8F1CC30-65E1-4B29-7D35-08E4A53501AE}"/>
                </a:ext>
              </a:extLst>
            </p:cNvPr>
            <p:cNvSpPr/>
            <p:nvPr/>
          </p:nvSpPr>
          <p:spPr>
            <a:xfrm>
              <a:off x="1937656" y="1690453"/>
              <a:ext cx="7640871" cy="7255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lose with solid fill">
              <a:extLst>
                <a:ext uri="{FF2B5EF4-FFF2-40B4-BE49-F238E27FC236}">
                  <a16:creationId xmlns:a16="http://schemas.microsoft.com/office/drawing/2014/main" id="{DFAC5141-3FBD-ED49-0A8A-4488CA47B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172" y="1696010"/>
              <a:ext cx="720000" cy="720000"/>
            </a:xfrm>
            <a:prstGeom prst="rect">
              <a:avLst/>
            </a:prstGeom>
          </p:spPr>
        </p:pic>
      </p:grpSp>
      <p:grpSp>
        <p:nvGrpSpPr>
          <p:cNvPr id="24" name="Group 23">
            <a:extLst>
              <a:ext uri="{FF2B5EF4-FFF2-40B4-BE49-F238E27FC236}">
                <a16:creationId xmlns:a16="http://schemas.microsoft.com/office/drawing/2014/main" id="{CD012B62-8770-7E5D-EE26-3B6948DA074D}"/>
              </a:ext>
            </a:extLst>
          </p:cNvPr>
          <p:cNvGrpSpPr/>
          <p:nvPr/>
        </p:nvGrpSpPr>
        <p:grpSpPr>
          <a:xfrm>
            <a:off x="2275564" y="2571386"/>
            <a:ext cx="7640871" cy="725575"/>
            <a:chOff x="1861456" y="5095514"/>
            <a:chExt cx="7640871" cy="725575"/>
          </a:xfrm>
        </p:grpSpPr>
        <p:sp>
          <p:nvSpPr>
            <p:cNvPr id="25" name="Rectangle: Rounded Corners 24">
              <a:extLst>
                <a:ext uri="{FF2B5EF4-FFF2-40B4-BE49-F238E27FC236}">
                  <a16:creationId xmlns:a16="http://schemas.microsoft.com/office/drawing/2014/main" id="{0D5F4A2E-8434-B515-F485-A62EA8876AB0}"/>
                </a:ext>
              </a:extLst>
            </p:cNvPr>
            <p:cNvSpPr/>
            <p:nvPr/>
          </p:nvSpPr>
          <p:spPr>
            <a:xfrm>
              <a:off x="3132488" y="527661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27" name="Rectangle: Rounded Corners 26">
              <a:extLst>
                <a:ext uri="{FF2B5EF4-FFF2-40B4-BE49-F238E27FC236}">
                  <a16:creationId xmlns:a16="http://schemas.microsoft.com/office/drawing/2014/main" id="{241EAC12-8B7F-FEFF-4E75-85427844A6CC}"/>
                </a:ext>
              </a:extLst>
            </p:cNvPr>
            <p:cNvSpPr/>
            <p:nvPr/>
          </p:nvSpPr>
          <p:spPr>
            <a:xfrm>
              <a:off x="6655079" y="52766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cxnSp>
          <p:nvCxnSpPr>
            <p:cNvPr id="28" name="Straight Arrow Connector 27">
              <a:extLst>
                <a:ext uri="{FF2B5EF4-FFF2-40B4-BE49-F238E27FC236}">
                  <a16:creationId xmlns:a16="http://schemas.microsoft.com/office/drawing/2014/main" id="{9767C23B-B978-ED44-F601-386084BA515C}"/>
                </a:ext>
              </a:extLst>
            </p:cNvPr>
            <p:cNvCxnSpPr>
              <a:cxnSpLocks/>
              <a:stCxn id="25" idx="3"/>
              <a:endCxn id="27" idx="1"/>
            </p:cNvCxnSpPr>
            <p:nvPr/>
          </p:nvCxnSpPr>
          <p:spPr>
            <a:xfrm flipV="1">
              <a:off x="5733020" y="5463870"/>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0A921D1-F685-4211-DD30-A278AE64E6FC}"/>
                </a:ext>
              </a:extLst>
            </p:cNvPr>
            <p:cNvSpPr/>
            <p:nvPr/>
          </p:nvSpPr>
          <p:spPr>
            <a:xfrm>
              <a:off x="1861456" y="5095514"/>
              <a:ext cx="7640871" cy="72557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Checkmark with solid fill">
              <a:extLst>
                <a:ext uri="{FF2B5EF4-FFF2-40B4-BE49-F238E27FC236}">
                  <a16:creationId xmlns:a16="http://schemas.microsoft.com/office/drawing/2014/main" id="{43ED02FF-D427-6300-84AB-6145071823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6972" y="5101089"/>
              <a:ext cx="720000" cy="720000"/>
            </a:xfrm>
            <a:prstGeom prst="rect">
              <a:avLst/>
            </a:prstGeom>
          </p:spPr>
        </p:pic>
      </p:grpSp>
      <p:cxnSp>
        <p:nvCxnSpPr>
          <p:cNvPr id="3" name="Connector: Elbow 2">
            <a:extLst>
              <a:ext uri="{FF2B5EF4-FFF2-40B4-BE49-F238E27FC236}">
                <a16:creationId xmlns:a16="http://schemas.microsoft.com/office/drawing/2014/main" id="{A941F587-1C23-CAFC-633C-CE3CB863F9F3}"/>
              </a:ext>
            </a:extLst>
          </p:cNvPr>
          <p:cNvCxnSpPr>
            <a:cxnSpLocks/>
          </p:cNvCxnSpPr>
          <p:nvPr/>
        </p:nvCxnSpPr>
        <p:spPr>
          <a:xfrm rot="5400000" flipH="1" flipV="1">
            <a:off x="4998503" y="3398020"/>
            <a:ext cx="538218" cy="2372196"/>
          </a:xfrm>
          <a:prstGeom prst="bentConnector4">
            <a:avLst>
              <a:gd name="adj1" fmla="val -355968"/>
              <a:gd name="adj2" fmla="val 77406"/>
            </a:avLst>
          </a:prstGeom>
          <a:ln w="571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 name="Graphic 3" descr="Checkmark with solid fill">
            <a:extLst>
              <a:ext uri="{FF2B5EF4-FFF2-40B4-BE49-F238E27FC236}">
                <a16:creationId xmlns:a16="http://schemas.microsoft.com/office/drawing/2014/main" id="{6F2155D3-D9F4-348B-8A0D-A51BF6DBB8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9361" y="3914714"/>
            <a:ext cx="396000" cy="396000"/>
          </a:xfrm>
          <a:prstGeom prst="rect">
            <a:avLst/>
          </a:prstGeom>
        </p:spPr>
      </p:pic>
      <p:sp>
        <p:nvSpPr>
          <p:cNvPr id="41" name="Slide Number Placeholder 40">
            <a:extLst>
              <a:ext uri="{FF2B5EF4-FFF2-40B4-BE49-F238E27FC236}">
                <a16:creationId xmlns:a16="http://schemas.microsoft.com/office/drawing/2014/main" id="{E059347A-743C-1BAF-5C1A-08316FF2D8B3}"/>
              </a:ext>
            </a:extLst>
          </p:cNvPr>
          <p:cNvSpPr>
            <a:spLocks noGrp="1"/>
          </p:cNvSpPr>
          <p:nvPr>
            <p:ph type="sldNum" sz="quarter" idx="12"/>
          </p:nvPr>
        </p:nvSpPr>
        <p:spPr/>
        <p:txBody>
          <a:bodyPr/>
          <a:lstStyle/>
          <a:p>
            <a:fld id="{89999A9E-6FB1-44AA-AA52-193312814BBD}" type="slidenum">
              <a:rPr lang="en-GB" smtClean="0"/>
              <a:t>17</a:t>
            </a:fld>
            <a:endParaRPr lang="en-GB"/>
          </a:p>
        </p:txBody>
      </p:sp>
    </p:spTree>
    <p:extLst>
      <p:ext uri="{BB962C8B-B14F-4D97-AF65-F5344CB8AC3E}">
        <p14:creationId xmlns:p14="http://schemas.microsoft.com/office/powerpoint/2010/main" val="200364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lstStyle/>
          <a:p>
            <a:r>
              <a:rPr lang="en-GB"/>
              <a:t>Where we are…</a:t>
            </a:r>
          </a:p>
        </p:txBody>
      </p:sp>
      <p:sp>
        <p:nvSpPr>
          <p:cNvPr id="6" name="Slide Number Placeholder 5">
            <a:extLst>
              <a:ext uri="{FF2B5EF4-FFF2-40B4-BE49-F238E27FC236}">
                <a16:creationId xmlns:a16="http://schemas.microsoft.com/office/drawing/2014/main" id="{60E0EFB3-784B-9540-CA7C-99A50E7552BB}"/>
              </a:ext>
            </a:extLst>
          </p:cNvPr>
          <p:cNvSpPr>
            <a:spLocks noGrp="1"/>
          </p:cNvSpPr>
          <p:nvPr>
            <p:ph type="sldNum" sz="quarter" idx="12"/>
          </p:nvPr>
        </p:nvSpPr>
        <p:spPr/>
        <p:txBody>
          <a:bodyPr/>
          <a:lstStyle/>
          <a:p>
            <a:fld id="{89999A9E-6FB1-44AA-AA52-193312814BBD}" type="slidenum">
              <a:rPr lang="en-GB" smtClean="0"/>
              <a:t>18</a:t>
            </a:fld>
            <a:endParaRPr lang="en-GB"/>
          </a:p>
        </p:txBody>
      </p:sp>
      <p:sp>
        <p:nvSpPr>
          <p:cNvPr id="3" name="Content Placeholder 2">
            <a:extLst>
              <a:ext uri="{FF2B5EF4-FFF2-40B4-BE49-F238E27FC236}">
                <a16:creationId xmlns:a16="http://schemas.microsoft.com/office/drawing/2014/main" id="{A778EFED-262B-0077-22DE-AA3897645652}"/>
              </a:ext>
            </a:extLst>
          </p:cNvPr>
          <p:cNvSpPr>
            <a:spLocks noGrp="1"/>
          </p:cNvSpPr>
          <p:nvPr>
            <p:ph idx="1"/>
          </p:nvPr>
        </p:nvSpPr>
        <p:spPr>
          <a:xfrm>
            <a:off x="838200" y="1690688"/>
            <a:ext cx="10515600" cy="664483"/>
          </a:xfrm>
        </p:spPr>
        <p:txBody>
          <a:bodyPr/>
          <a:lstStyle/>
          <a:p>
            <a:pPr marL="0" indent="0">
              <a:buNone/>
            </a:pPr>
            <a:r>
              <a:rPr lang="en-GB" u="sng"/>
              <a:t>Conformance checking</a:t>
            </a:r>
            <a:endParaRPr lang="en-GB"/>
          </a:p>
        </p:txBody>
      </p:sp>
    </p:spTree>
    <p:extLst>
      <p:ext uri="{BB962C8B-B14F-4D97-AF65-F5344CB8AC3E}">
        <p14:creationId xmlns:p14="http://schemas.microsoft.com/office/powerpoint/2010/main" val="399839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lstStyle/>
          <a:p>
            <a:r>
              <a:rPr lang="en-GB"/>
              <a:t>Where we are…		      </a:t>
            </a:r>
            <a:r>
              <a:rPr lang="en-GB" sz="2800"/>
              <a:t>… imperative approach</a:t>
            </a:r>
            <a:endParaRPr lang="en-GB"/>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838200" y="1690688"/>
            <a:ext cx="10515600" cy="664483"/>
          </a:xfrm>
        </p:spPr>
        <p:txBody>
          <a:bodyPr/>
          <a:lstStyle/>
          <a:p>
            <a:pPr marL="0" indent="0">
              <a:buNone/>
            </a:pPr>
            <a:r>
              <a:rPr lang="en-GB" u="sng"/>
              <a:t>Conformance checking</a:t>
            </a:r>
            <a:r>
              <a:rPr lang="en-GB"/>
              <a:t> with BPMN</a:t>
            </a:r>
          </a:p>
        </p:txBody>
      </p:sp>
      <p:pic>
        <p:nvPicPr>
          <p:cNvPr id="5" name="Graphic 4">
            <a:extLst>
              <a:ext uri="{FF2B5EF4-FFF2-40B4-BE49-F238E27FC236}">
                <a16:creationId xmlns:a16="http://schemas.microsoft.com/office/drawing/2014/main" id="{EA0B157B-4761-2739-F889-2CC0D0460B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071" y="4662469"/>
            <a:ext cx="10627856" cy="1036864"/>
          </a:xfrm>
          <a:prstGeom prst="rect">
            <a:avLst/>
          </a:prstGeom>
        </p:spPr>
      </p:pic>
      <p:grpSp>
        <p:nvGrpSpPr>
          <p:cNvPr id="4" name="Group 3">
            <a:extLst>
              <a:ext uri="{FF2B5EF4-FFF2-40B4-BE49-F238E27FC236}">
                <a16:creationId xmlns:a16="http://schemas.microsoft.com/office/drawing/2014/main" id="{7C5505FC-2BD0-42F1-4797-DD24F355C357}"/>
              </a:ext>
            </a:extLst>
          </p:cNvPr>
          <p:cNvGrpSpPr/>
          <p:nvPr/>
        </p:nvGrpSpPr>
        <p:grpSpPr>
          <a:xfrm>
            <a:off x="2275564" y="2421145"/>
            <a:ext cx="7640871" cy="725575"/>
            <a:chOff x="1861456" y="5095514"/>
            <a:chExt cx="7640871" cy="725575"/>
          </a:xfrm>
        </p:grpSpPr>
        <p:sp>
          <p:nvSpPr>
            <p:cNvPr id="7" name="Rectangle: Rounded Corners 6">
              <a:extLst>
                <a:ext uri="{FF2B5EF4-FFF2-40B4-BE49-F238E27FC236}">
                  <a16:creationId xmlns:a16="http://schemas.microsoft.com/office/drawing/2014/main" id="{889350F6-9574-61D0-E956-DA85FEC0B7D4}"/>
                </a:ext>
              </a:extLst>
            </p:cNvPr>
            <p:cNvSpPr/>
            <p:nvPr/>
          </p:nvSpPr>
          <p:spPr>
            <a:xfrm>
              <a:off x="3132488" y="527661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8" name="Rectangle: Rounded Corners 7">
              <a:extLst>
                <a:ext uri="{FF2B5EF4-FFF2-40B4-BE49-F238E27FC236}">
                  <a16:creationId xmlns:a16="http://schemas.microsoft.com/office/drawing/2014/main" id="{5CD34CFB-7164-A30B-A5A3-6484A7E48489}"/>
                </a:ext>
              </a:extLst>
            </p:cNvPr>
            <p:cNvSpPr/>
            <p:nvPr/>
          </p:nvSpPr>
          <p:spPr>
            <a:xfrm>
              <a:off x="6655079" y="52766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cxnSp>
          <p:nvCxnSpPr>
            <p:cNvPr id="9" name="Straight Arrow Connector 8">
              <a:extLst>
                <a:ext uri="{FF2B5EF4-FFF2-40B4-BE49-F238E27FC236}">
                  <a16:creationId xmlns:a16="http://schemas.microsoft.com/office/drawing/2014/main" id="{282A2F97-5B81-3A62-5324-672DE3BFC6AE}"/>
                </a:ext>
              </a:extLst>
            </p:cNvPr>
            <p:cNvCxnSpPr>
              <a:cxnSpLocks/>
              <a:stCxn id="7" idx="3"/>
              <a:endCxn id="8" idx="1"/>
            </p:cNvCxnSpPr>
            <p:nvPr/>
          </p:nvCxnSpPr>
          <p:spPr>
            <a:xfrm flipV="1">
              <a:off x="5733020" y="5463870"/>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D4E7C01-BCF6-AF2D-B37F-55BFD336D411}"/>
                </a:ext>
              </a:extLst>
            </p:cNvPr>
            <p:cNvSpPr/>
            <p:nvPr/>
          </p:nvSpPr>
          <p:spPr>
            <a:xfrm>
              <a:off x="1861456" y="5095514"/>
              <a:ext cx="7640871" cy="72557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heckmark with solid fill">
              <a:extLst>
                <a:ext uri="{FF2B5EF4-FFF2-40B4-BE49-F238E27FC236}">
                  <a16:creationId xmlns:a16="http://schemas.microsoft.com/office/drawing/2014/main" id="{71E808A4-BD26-9BC3-4CA5-4FAD9169FA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6972" y="5101089"/>
              <a:ext cx="720000" cy="720000"/>
            </a:xfrm>
            <a:prstGeom prst="rect">
              <a:avLst/>
            </a:prstGeom>
          </p:spPr>
        </p:pic>
      </p:grpSp>
      <p:sp>
        <p:nvSpPr>
          <p:cNvPr id="12" name="Arrow: Down 11">
            <a:extLst>
              <a:ext uri="{FF2B5EF4-FFF2-40B4-BE49-F238E27FC236}">
                <a16:creationId xmlns:a16="http://schemas.microsoft.com/office/drawing/2014/main" id="{D34272BD-80F8-ADB1-75B3-316D9091AFA1}"/>
              </a:ext>
            </a:extLst>
          </p:cNvPr>
          <p:cNvSpPr/>
          <p:nvPr/>
        </p:nvSpPr>
        <p:spPr>
          <a:xfrm>
            <a:off x="5894613" y="3327819"/>
            <a:ext cx="402771" cy="1233469"/>
          </a:xfrm>
          <a:prstGeom prst="downArrow">
            <a:avLst/>
          </a:prstGeom>
          <a:solidFill>
            <a:srgbClr val="F183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4">
            <a:extLst>
              <a:ext uri="{FF2B5EF4-FFF2-40B4-BE49-F238E27FC236}">
                <a16:creationId xmlns:a16="http://schemas.microsoft.com/office/drawing/2014/main" id="{E2C72337-FC1B-3C1B-AB80-D612479A5765}"/>
              </a:ext>
            </a:extLst>
          </p:cNvPr>
          <p:cNvSpPr>
            <a:spLocks noGrp="1"/>
          </p:cNvSpPr>
          <p:nvPr>
            <p:ph type="sldNum" sz="quarter" idx="12"/>
          </p:nvPr>
        </p:nvSpPr>
        <p:spPr/>
        <p:txBody>
          <a:bodyPr/>
          <a:lstStyle/>
          <a:p>
            <a:fld id="{89999A9E-6FB1-44AA-AA52-193312814BBD}" type="slidenum">
              <a:rPr lang="en-GB" smtClean="0"/>
              <a:t>19</a:t>
            </a:fld>
            <a:endParaRPr lang="en-GB"/>
          </a:p>
        </p:txBody>
      </p:sp>
    </p:spTree>
    <p:extLst>
      <p:ext uri="{BB962C8B-B14F-4D97-AF65-F5344CB8AC3E}">
        <p14:creationId xmlns:p14="http://schemas.microsoft.com/office/powerpoint/2010/main" val="375068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7A53-4725-B942-2053-58B9930176C3}"/>
              </a:ext>
            </a:extLst>
          </p:cNvPr>
          <p:cNvSpPr>
            <a:spLocks noGrp="1"/>
          </p:cNvSpPr>
          <p:nvPr>
            <p:ph type="title"/>
          </p:nvPr>
        </p:nvSpPr>
        <p:spPr/>
        <p:txBody>
          <a:bodyPr/>
          <a:lstStyle/>
          <a:p>
            <a:r>
              <a:rPr lang="en-GB"/>
              <a:t>Outline</a:t>
            </a:r>
          </a:p>
        </p:txBody>
      </p:sp>
      <p:grpSp>
        <p:nvGrpSpPr>
          <p:cNvPr id="4" name="Group 3">
            <a:extLst>
              <a:ext uri="{FF2B5EF4-FFF2-40B4-BE49-F238E27FC236}">
                <a16:creationId xmlns:a16="http://schemas.microsoft.com/office/drawing/2014/main" id="{C4A44883-3A02-B2FB-341D-913D25B93D50}"/>
              </a:ext>
            </a:extLst>
          </p:cNvPr>
          <p:cNvGrpSpPr/>
          <p:nvPr/>
        </p:nvGrpSpPr>
        <p:grpSpPr>
          <a:xfrm>
            <a:off x="838200" y="5581450"/>
            <a:ext cx="6858455" cy="911425"/>
            <a:chOff x="473485" y="2262476"/>
            <a:chExt cx="6858455" cy="911425"/>
          </a:xfrm>
        </p:grpSpPr>
        <p:sp>
          <p:nvSpPr>
            <p:cNvPr id="6" name="Google Shape;2107;p41">
              <a:extLst>
                <a:ext uri="{FF2B5EF4-FFF2-40B4-BE49-F238E27FC236}">
                  <a16:creationId xmlns:a16="http://schemas.microsoft.com/office/drawing/2014/main" id="{16B8064C-F48C-2532-9F84-9370302A82DD}"/>
                </a:ext>
              </a:extLst>
            </p:cNvPr>
            <p:cNvSpPr/>
            <p:nvPr/>
          </p:nvSpPr>
          <p:spPr>
            <a:xfrm>
              <a:off x="473485" y="2400326"/>
              <a:ext cx="957900" cy="640875"/>
            </a:xfrm>
            <a:custGeom>
              <a:avLst/>
              <a:gdLst/>
              <a:ahLst/>
              <a:cxnLst/>
              <a:rect l="l" t="t" r="r" b="b"/>
              <a:pathLst>
                <a:path w="38316" h="25635" extrusionOk="0">
                  <a:moveTo>
                    <a:pt x="12824" y="0"/>
                  </a:moveTo>
                  <a:cubicBezTo>
                    <a:pt x="5775" y="0"/>
                    <a:pt x="1" y="5763"/>
                    <a:pt x="1" y="12812"/>
                  </a:cubicBezTo>
                  <a:cubicBezTo>
                    <a:pt x="1" y="19860"/>
                    <a:pt x="5775" y="25635"/>
                    <a:pt x="12824" y="25635"/>
                  </a:cubicBezTo>
                  <a:lnTo>
                    <a:pt x="30921" y="25635"/>
                  </a:lnTo>
                  <a:lnTo>
                    <a:pt x="38315" y="12812"/>
                  </a:lnTo>
                  <a:lnTo>
                    <a:pt x="30921" y="0"/>
                  </a:lnTo>
                  <a:close/>
                </a:path>
              </a:pathLst>
            </a:custGeom>
            <a:solidFill>
              <a:srgbClr val="FFCA08"/>
            </a:solidFill>
            <a:ln>
              <a:noFill/>
            </a:ln>
          </p:spPr>
          <p:txBody>
            <a:bodyPr spcFirstLastPara="1" wrap="square" lIns="2743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2500">
                  <a:solidFill>
                    <a:srgbClr val="FFFFFF"/>
                  </a:solidFill>
                  <a:latin typeface="Avenir Next LT Pro" panose="020B0504020202020204" pitchFamily="34" charset="0"/>
                  <a:ea typeface="Fira Sans Extra Condensed Medium"/>
                  <a:cs typeface="Fira Sans Extra Condensed Medium"/>
                  <a:sym typeface="Fira Sans Extra Condensed Medium"/>
                </a:rPr>
                <a:t>05</a:t>
              </a:r>
              <a:endParaRPr sz="2500">
                <a:latin typeface="Avenir Next LT Pro" panose="020B0504020202020204" pitchFamily="34" charset="0"/>
              </a:endParaRPr>
            </a:p>
          </p:txBody>
        </p:sp>
        <p:sp>
          <p:nvSpPr>
            <p:cNvPr id="7" name="Google Shape;2108;p41">
              <a:extLst>
                <a:ext uri="{FF2B5EF4-FFF2-40B4-BE49-F238E27FC236}">
                  <a16:creationId xmlns:a16="http://schemas.microsoft.com/office/drawing/2014/main" id="{4F34FF04-770A-D471-A689-44C00941523B}"/>
                </a:ext>
              </a:extLst>
            </p:cNvPr>
            <p:cNvSpPr/>
            <p:nvPr/>
          </p:nvSpPr>
          <p:spPr>
            <a:xfrm>
              <a:off x="1479010" y="2346401"/>
              <a:ext cx="5852930" cy="743575"/>
            </a:xfrm>
            <a:custGeom>
              <a:avLst/>
              <a:gdLst/>
              <a:ahLst/>
              <a:cxnLst/>
              <a:rect l="l" t="t" r="r" b="b"/>
              <a:pathLst>
                <a:path w="149496" h="29743" extrusionOk="0">
                  <a:moveTo>
                    <a:pt x="7430" y="1"/>
                  </a:moveTo>
                  <a:lnTo>
                    <a:pt x="4168" y="5894"/>
                  </a:lnTo>
                  <a:lnTo>
                    <a:pt x="1" y="14872"/>
                  </a:lnTo>
                  <a:lnTo>
                    <a:pt x="4656" y="24563"/>
                  </a:lnTo>
                  <a:lnTo>
                    <a:pt x="7430" y="29742"/>
                  </a:lnTo>
                  <a:lnTo>
                    <a:pt x="144269" y="29742"/>
                  </a:lnTo>
                  <a:cubicBezTo>
                    <a:pt x="147162" y="29742"/>
                    <a:pt x="149496" y="27409"/>
                    <a:pt x="149496" y="24516"/>
                  </a:cubicBezTo>
                  <a:lnTo>
                    <a:pt x="149496" y="5227"/>
                  </a:lnTo>
                  <a:cubicBezTo>
                    <a:pt x="149496" y="2346"/>
                    <a:pt x="147162" y="1"/>
                    <a:pt x="1442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8" name="Google Shape;2109;p41">
              <a:extLst>
                <a:ext uri="{FF2B5EF4-FFF2-40B4-BE49-F238E27FC236}">
                  <a16:creationId xmlns:a16="http://schemas.microsoft.com/office/drawing/2014/main" id="{AD071DCD-CF05-041B-25ED-18285B4BD5D3}"/>
                </a:ext>
              </a:extLst>
            </p:cNvPr>
            <p:cNvSpPr/>
            <p:nvPr/>
          </p:nvSpPr>
          <p:spPr>
            <a:xfrm>
              <a:off x="7236965" y="2355237"/>
              <a:ext cx="94975" cy="733425"/>
            </a:xfrm>
            <a:custGeom>
              <a:avLst/>
              <a:gdLst/>
              <a:ahLst/>
              <a:cxnLst/>
              <a:rect l="l" t="t" r="r" b="b"/>
              <a:pathLst>
                <a:path w="3799" h="29337" extrusionOk="0">
                  <a:moveTo>
                    <a:pt x="0" y="0"/>
                  </a:moveTo>
                  <a:lnTo>
                    <a:pt x="0" y="29337"/>
                  </a:lnTo>
                  <a:cubicBezTo>
                    <a:pt x="2191" y="28718"/>
                    <a:pt x="3799" y="26706"/>
                    <a:pt x="3799" y="24313"/>
                  </a:cubicBezTo>
                  <a:lnTo>
                    <a:pt x="3799" y="5024"/>
                  </a:lnTo>
                  <a:cubicBezTo>
                    <a:pt x="3799" y="2631"/>
                    <a:pt x="2191" y="619"/>
                    <a:pt x="0" y="0"/>
                  </a:cubicBezTo>
                  <a:close/>
                </a:path>
              </a:pathLst>
            </a:custGeom>
            <a:solidFill>
              <a:srgbClr val="FFCA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9" name="Google Shape;2110;p41">
              <a:extLst>
                <a:ext uri="{FF2B5EF4-FFF2-40B4-BE49-F238E27FC236}">
                  <a16:creationId xmlns:a16="http://schemas.microsoft.com/office/drawing/2014/main" id="{8FA44780-7F4C-5F70-78E4-149440A5F683}"/>
                </a:ext>
              </a:extLst>
            </p:cNvPr>
            <p:cNvSpPr/>
            <p:nvPr/>
          </p:nvSpPr>
          <p:spPr>
            <a:xfrm>
              <a:off x="1431385" y="2262476"/>
              <a:ext cx="316150" cy="911425"/>
            </a:xfrm>
            <a:custGeom>
              <a:avLst/>
              <a:gdLst/>
              <a:ahLst/>
              <a:cxnLst/>
              <a:rect l="l" t="t" r="r" b="b"/>
              <a:pathLst>
                <a:path w="12646" h="36457" extrusionOk="0">
                  <a:moveTo>
                    <a:pt x="9335" y="0"/>
                  </a:moveTo>
                  <a:lnTo>
                    <a:pt x="1941" y="12811"/>
                  </a:lnTo>
                  <a:cubicBezTo>
                    <a:pt x="1" y="16169"/>
                    <a:pt x="1" y="20300"/>
                    <a:pt x="1941" y="23658"/>
                  </a:cubicBezTo>
                  <a:lnTo>
                    <a:pt x="9335" y="36457"/>
                  </a:lnTo>
                  <a:lnTo>
                    <a:pt x="12645" y="36457"/>
                  </a:lnTo>
                  <a:lnTo>
                    <a:pt x="5251" y="23658"/>
                  </a:lnTo>
                  <a:cubicBezTo>
                    <a:pt x="3311" y="20300"/>
                    <a:pt x="3311" y="16169"/>
                    <a:pt x="5251" y="12811"/>
                  </a:cubicBezTo>
                  <a:lnTo>
                    <a:pt x="12645" y="0"/>
                  </a:lnTo>
                  <a:close/>
                </a:path>
              </a:pathLst>
            </a:custGeom>
            <a:solidFill>
              <a:srgbClr val="FFCA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11" name="Google Shape;2112;p41">
              <a:extLst>
                <a:ext uri="{FF2B5EF4-FFF2-40B4-BE49-F238E27FC236}">
                  <a16:creationId xmlns:a16="http://schemas.microsoft.com/office/drawing/2014/main" id="{25619172-E9D1-44FB-FBEF-876027DDC9AA}"/>
                </a:ext>
              </a:extLst>
            </p:cNvPr>
            <p:cNvSpPr txBox="1"/>
            <p:nvPr/>
          </p:nvSpPr>
          <p:spPr>
            <a:xfrm>
              <a:off x="1823737" y="2532762"/>
              <a:ext cx="3463315"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latin typeface="Avenir Next LT Pro" panose="020B0504020202020204" pitchFamily="34" charset="0"/>
                  <a:sym typeface="Fira Sans Extra Condensed Medium"/>
                </a:rPr>
                <a:t>Q&amp;A session</a:t>
              </a:r>
            </a:p>
          </p:txBody>
        </p:sp>
      </p:grpSp>
      <p:grpSp>
        <p:nvGrpSpPr>
          <p:cNvPr id="21" name="Group 20">
            <a:extLst>
              <a:ext uri="{FF2B5EF4-FFF2-40B4-BE49-F238E27FC236}">
                <a16:creationId xmlns:a16="http://schemas.microsoft.com/office/drawing/2014/main" id="{C64453C4-80E9-C69E-6955-B2D522148743}"/>
              </a:ext>
            </a:extLst>
          </p:cNvPr>
          <p:cNvGrpSpPr/>
          <p:nvPr/>
        </p:nvGrpSpPr>
        <p:grpSpPr>
          <a:xfrm>
            <a:off x="838200" y="2588170"/>
            <a:ext cx="6858455" cy="911425"/>
            <a:chOff x="473485" y="2262476"/>
            <a:chExt cx="6858455" cy="911425"/>
          </a:xfrm>
        </p:grpSpPr>
        <p:sp>
          <p:nvSpPr>
            <p:cNvPr id="23" name="Google Shape;2107;p41">
              <a:extLst>
                <a:ext uri="{FF2B5EF4-FFF2-40B4-BE49-F238E27FC236}">
                  <a16:creationId xmlns:a16="http://schemas.microsoft.com/office/drawing/2014/main" id="{16BD7B31-1514-4AD4-5462-9B67E1648F1E}"/>
                </a:ext>
              </a:extLst>
            </p:cNvPr>
            <p:cNvSpPr/>
            <p:nvPr/>
          </p:nvSpPr>
          <p:spPr>
            <a:xfrm>
              <a:off x="473485" y="2400326"/>
              <a:ext cx="957900" cy="640875"/>
            </a:xfrm>
            <a:custGeom>
              <a:avLst/>
              <a:gdLst/>
              <a:ahLst/>
              <a:cxnLst/>
              <a:rect l="l" t="t" r="r" b="b"/>
              <a:pathLst>
                <a:path w="38316" h="25635" extrusionOk="0">
                  <a:moveTo>
                    <a:pt x="12824" y="0"/>
                  </a:moveTo>
                  <a:cubicBezTo>
                    <a:pt x="5775" y="0"/>
                    <a:pt x="1" y="5763"/>
                    <a:pt x="1" y="12812"/>
                  </a:cubicBezTo>
                  <a:cubicBezTo>
                    <a:pt x="1" y="19860"/>
                    <a:pt x="5775" y="25635"/>
                    <a:pt x="12824" y="25635"/>
                  </a:cubicBezTo>
                  <a:lnTo>
                    <a:pt x="30921" y="25635"/>
                  </a:lnTo>
                  <a:lnTo>
                    <a:pt x="38315" y="12812"/>
                  </a:lnTo>
                  <a:lnTo>
                    <a:pt x="30921" y="0"/>
                  </a:lnTo>
                  <a:close/>
                </a:path>
              </a:pathLst>
            </a:custGeom>
            <a:solidFill>
              <a:srgbClr val="F18322"/>
            </a:solidFill>
            <a:ln>
              <a:noFill/>
            </a:ln>
          </p:spPr>
          <p:txBody>
            <a:bodyPr spcFirstLastPara="1" wrap="square" lIns="2743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2500">
                  <a:solidFill>
                    <a:srgbClr val="FFFFFF"/>
                  </a:solidFill>
                  <a:latin typeface="Avenir Next LT Pro" panose="020B0504020202020204" pitchFamily="34" charset="0"/>
                  <a:ea typeface="Fira Sans Extra Condensed Medium"/>
                  <a:cs typeface="Fira Sans Extra Condensed Medium"/>
                  <a:sym typeface="Fira Sans Extra Condensed Medium"/>
                </a:rPr>
                <a:t>02</a:t>
              </a:r>
              <a:endParaRPr sz="2500">
                <a:latin typeface="Avenir Next LT Pro" panose="020B0504020202020204" pitchFamily="34" charset="0"/>
              </a:endParaRPr>
            </a:p>
          </p:txBody>
        </p:sp>
        <p:sp>
          <p:nvSpPr>
            <p:cNvPr id="24" name="Google Shape;2108;p41">
              <a:extLst>
                <a:ext uri="{FF2B5EF4-FFF2-40B4-BE49-F238E27FC236}">
                  <a16:creationId xmlns:a16="http://schemas.microsoft.com/office/drawing/2014/main" id="{822A6764-A390-CD10-1171-A12EABE60ABD}"/>
                </a:ext>
              </a:extLst>
            </p:cNvPr>
            <p:cNvSpPr/>
            <p:nvPr/>
          </p:nvSpPr>
          <p:spPr>
            <a:xfrm>
              <a:off x="1479010" y="2346401"/>
              <a:ext cx="5852930" cy="743575"/>
            </a:xfrm>
            <a:custGeom>
              <a:avLst/>
              <a:gdLst/>
              <a:ahLst/>
              <a:cxnLst/>
              <a:rect l="l" t="t" r="r" b="b"/>
              <a:pathLst>
                <a:path w="149496" h="29743" extrusionOk="0">
                  <a:moveTo>
                    <a:pt x="7430" y="1"/>
                  </a:moveTo>
                  <a:lnTo>
                    <a:pt x="4168" y="5894"/>
                  </a:lnTo>
                  <a:lnTo>
                    <a:pt x="1" y="14872"/>
                  </a:lnTo>
                  <a:lnTo>
                    <a:pt x="4656" y="24563"/>
                  </a:lnTo>
                  <a:lnTo>
                    <a:pt x="7430" y="29742"/>
                  </a:lnTo>
                  <a:lnTo>
                    <a:pt x="144269" y="29742"/>
                  </a:lnTo>
                  <a:cubicBezTo>
                    <a:pt x="147162" y="29742"/>
                    <a:pt x="149496" y="27409"/>
                    <a:pt x="149496" y="24516"/>
                  </a:cubicBezTo>
                  <a:lnTo>
                    <a:pt x="149496" y="5227"/>
                  </a:lnTo>
                  <a:cubicBezTo>
                    <a:pt x="149496" y="2346"/>
                    <a:pt x="147162" y="1"/>
                    <a:pt x="1442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25" name="Google Shape;2109;p41">
              <a:extLst>
                <a:ext uri="{FF2B5EF4-FFF2-40B4-BE49-F238E27FC236}">
                  <a16:creationId xmlns:a16="http://schemas.microsoft.com/office/drawing/2014/main" id="{185C35E7-3391-F5C8-EC2A-D9D0BD087E25}"/>
                </a:ext>
              </a:extLst>
            </p:cNvPr>
            <p:cNvSpPr/>
            <p:nvPr/>
          </p:nvSpPr>
          <p:spPr>
            <a:xfrm>
              <a:off x="7236965" y="2355237"/>
              <a:ext cx="94975" cy="733425"/>
            </a:xfrm>
            <a:custGeom>
              <a:avLst/>
              <a:gdLst/>
              <a:ahLst/>
              <a:cxnLst/>
              <a:rect l="l" t="t" r="r" b="b"/>
              <a:pathLst>
                <a:path w="3799" h="29337" extrusionOk="0">
                  <a:moveTo>
                    <a:pt x="0" y="0"/>
                  </a:moveTo>
                  <a:lnTo>
                    <a:pt x="0" y="29337"/>
                  </a:lnTo>
                  <a:cubicBezTo>
                    <a:pt x="2191" y="28718"/>
                    <a:pt x="3799" y="26706"/>
                    <a:pt x="3799" y="24313"/>
                  </a:cubicBezTo>
                  <a:lnTo>
                    <a:pt x="3799" y="5024"/>
                  </a:lnTo>
                  <a:cubicBezTo>
                    <a:pt x="3799" y="2631"/>
                    <a:pt x="2191" y="619"/>
                    <a:pt x="0" y="0"/>
                  </a:cubicBezTo>
                  <a:close/>
                </a:path>
              </a:pathLst>
            </a:custGeom>
            <a:solidFill>
              <a:srgbClr val="F183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26" name="Google Shape;2110;p41">
              <a:extLst>
                <a:ext uri="{FF2B5EF4-FFF2-40B4-BE49-F238E27FC236}">
                  <a16:creationId xmlns:a16="http://schemas.microsoft.com/office/drawing/2014/main" id="{8887C783-E520-167F-680A-DC0BDC89A331}"/>
                </a:ext>
              </a:extLst>
            </p:cNvPr>
            <p:cNvSpPr/>
            <p:nvPr/>
          </p:nvSpPr>
          <p:spPr>
            <a:xfrm>
              <a:off x="1431385" y="2262476"/>
              <a:ext cx="316150" cy="911425"/>
            </a:xfrm>
            <a:custGeom>
              <a:avLst/>
              <a:gdLst/>
              <a:ahLst/>
              <a:cxnLst/>
              <a:rect l="l" t="t" r="r" b="b"/>
              <a:pathLst>
                <a:path w="12646" h="36457" extrusionOk="0">
                  <a:moveTo>
                    <a:pt x="9335" y="0"/>
                  </a:moveTo>
                  <a:lnTo>
                    <a:pt x="1941" y="12811"/>
                  </a:lnTo>
                  <a:cubicBezTo>
                    <a:pt x="1" y="16169"/>
                    <a:pt x="1" y="20300"/>
                    <a:pt x="1941" y="23658"/>
                  </a:cubicBezTo>
                  <a:lnTo>
                    <a:pt x="9335" y="36457"/>
                  </a:lnTo>
                  <a:lnTo>
                    <a:pt x="12645" y="36457"/>
                  </a:lnTo>
                  <a:lnTo>
                    <a:pt x="5251" y="23658"/>
                  </a:lnTo>
                  <a:cubicBezTo>
                    <a:pt x="3311" y="20300"/>
                    <a:pt x="3311" y="16169"/>
                    <a:pt x="5251" y="12811"/>
                  </a:cubicBezTo>
                  <a:lnTo>
                    <a:pt x="12645" y="0"/>
                  </a:lnTo>
                  <a:close/>
                </a:path>
              </a:pathLst>
            </a:custGeom>
            <a:solidFill>
              <a:srgbClr val="F183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28" name="Google Shape;2112;p41">
              <a:extLst>
                <a:ext uri="{FF2B5EF4-FFF2-40B4-BE49-F238E27FC236}">
                  <a16:creationId xmlns:a16="http://schemas.microsoft.com/office/drawing/2014/main" id="{BE4CF7EF-06BB-A387-F4E4-432255B2F164}"/>
                </a:ext>
              </a:extLst>
            </p:cNvPr>
            <p:cNvSpPr txBox="1"/>
            <p:nvPr/>
          </p:nvSpPr>
          <p:spPr>
            <a:xfrm>
              <a:off x="1823735" y="2535338"/>
              <a:ext cx="4078532"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latin typeface="Avenir Next LT Pro" panose="020B0504020202020204" pitchFamily="34" charset="0"/>
                  <a:sym typeface="Fira Sans Extra Condensed Medium"/>
                </a:rPr>
                <a:t>DataLane interest in Declarative PM</a:t>
              </a:r>
            </a:p>
          </p:txBody>
        </p:sp>
      </p:grpSp>
      <p:grpSp>
        <p:nvGrpSpPr>
          <p:cNvPr id="30" name="Group 29">
            <a:extLst>
              <a:ext uri="{FF2B5EF4-FFF2-40B4-BE49-F238E27FC236}">
                <a16:creationId xmlns:a16="http://schemas.microsoft.com/office/drawing/2014/main" id="{8BF6BFF9-648A-1E00-E5D6-1A07A9333D34}"/>
              </a:ext>
            </a:extLst>
          </p:cNvPr>
          <p:cNvGrpSpPr/>
          <p:nvPr/>
        </p:nvGrpSpPr>
        <p:grpSpPr>
          <a:xfrm>
            <a:off x="838200" y="3588459"/>
            <a:ext cx="6858455" cy="911425"/>
            <a:chOff x="473485" y="2262476"/>
            <a:chExt cx="6858455" cy="911425"/>
          </a:xfrm>
        </p:grpSpPr>
        <p:sp>
          <p:nvSpPr>
            <p:cNvPr id="32" name="Google Shape;2107;p41">
              <a:extLst>
                <a:ext uri="{FF2B5EF4-FFF2-40B4-BE49-F238E27FC236}">
                  <a16:creationId xmlns:a16="http://schemas.microsoft.com/office/drawing/2014/main" id="{0464B43D-FEBB-B6FE-0E25-8B7AD5685BF4}"/>
                </a:ext>
              </a:extLst>
            </p:cNvPr>
            <p:cNvSpPr/>
            <p:nvPr/>
          </p:nvSpPr>
          <p:spPr>
            <a:xfrm>
              <a:off x="473485" y="2400326"/>
              <a:ext cx="957900" cy="640875"/>
            </a:xfrm>
            <a:custGeom>
              <a:avLst/>
              <a:gdLst/>
              <a:ahLst/>
              <a:cxnLst/>
              <a:rect l="l" t="t" r="r" b="b"/>
              <a:pathLst>
                <a:path w="38316" h="25635" extrusionOk="0">
                  <a:moveTo>
                    <a:pt x="12824" y="0"/>
                  </a:moveTo>
                  <a:cubicBezTo>
                    <a:pt x="5775" y="0"/>
                    <a:pt x="1" y="5763"/>
                    <a:pt x="1" y="12812"/>
                  </a:cubicBezTo>
                  <a:cubicBezTo>
                    <a:pt x="1" y="19860"/>
                    <a:pt x="5775" y="25635"/>
                    <a:pt x="12824" y="25635"/>
                  </a:cubicBezTo>
                  <a:lnTo>
                    <a:pt x="30921" y="25635"/>
                  </a:lnTo>
                  <a:lnTo>
                    <a:pt x="38315" y="12812"/>
                  </a:lnTo>
                  <a:lnTo>
                    <a:pt x="30921" y="0"/>
                  </a:lnTo>
                  <a:close/>
                </a:path>
              </a:pathLst>
            </a:custGeom>
            <a:solidFill>
              <a:srgbClr val="FFCA08"/>
            </a:solidFill>
            <a:ln>
              <a:noFill/>
            </a:ln>
          </p:spPr>
          <p:txBody>
            <a:bodyPr spcFirstLastPara="1" wrap="square" lIns="2743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2500">
                  <a:solidFill>
                    <a:srgbClr val="FFFFFF"/>
                  </a:solidFill>
                  <a:latin typeface="Avenir Next LT Pro" panose="020B0504020202020204" pitchFamily="34" charset="0"/>
                  <a:ea typeface="Fira Sans Extra Condensed Medium"/>
                  <a:cs typeface="Fira Sans Extra Condensed Medium"/>
                  <a:sym typeface="Fira Sans Extra Condensed Medium"/>
                </a:rPr>
                <a:t>03</a:t>
              </a:r>
              <a:endParaRPr sz="2500">
                <a:latin typeface="Avenir Next LT Pro" panose="020B0504020202020204" pitchFamily="34" charset="0"/>
              </a:endParaRPr>
            </a:p>
          </p:txBody>
        </p:sp>
        <p:sp>
          <p:nvSpPr>
            <p:cNvPr id="33" name="Google Shape;2108;p41">
              <a:extLst>
                <a:ext uri="{FF2B5EF4-FFF2-40B4-BE49-F238E27FC236}">
                  <a16:creationId xmlns:a16="http://schemas.microsoft.com/office/drawing/2014/main" id="{E2DDB958-E0D9-559E-7A64-96FE0CBCD2C0}"/>
                </a:ext>
              </a:extLst>
            </p:cNvPr>
            <p:cNvSpPr/>
            <p:nvPr/>
          </p:nvSpPr>
          <p:spPr>
            <a:xfrm>
              <a:off x="1479010" y="2346401"/>
              <a:ext cx="5852930" cy="743575"/>
            </a:xfrm>
            <a:custGeom>
              <a:avLst/>
              <a:gdLst/>
              <a:ahLst/>
              <a:cxnLst/>
              <a:rect l="l" t="t" r="r" b="b"/>
              <a:pathLst>
                <a:path w="149496" h="29743" extrusionOk="0">
                  <a:moveTo>
                    <a:pt x="7430" y="1"/>
                  </a:moveTo>
                  <a:lnTo>
                    <a:pt x="4168" y="5894"/>
                  </a:lnTo>
                  <a:lnTo>
                    <a:pt x="1" y="14872"/>
                  </a:lnTo>
                  <a:lnTo>
                    <a:pt x="4656" y="24563"/>
                  </a:lnTo>
                  <a:lnTo>
                    <a:pt x="7430" y="29742"/>
                  </a:lnTo>
                  <a:lnTo>
                    <a:pt x="144269" y="29742"/>
                  </a:lnTo>
                  <a:cubicBezTo>
                    <a:pt x="147162" y="29742"/>
                    <a:pt x="149496" y="27409"/>
                    <a:pt x="149496" y="24516"/>
                  </a:cubicBezTo>
                  <a:lnTo>
                    <a:pt x="149496" y="5227"/>
                  </a:lnTo>
                  <a:cubicBezTo>
                    <a:pt x="149496" y="2346"/>
                    <a:pt x="147162" y="1"/>
                    <a:pt x="1442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34" name="Google Shape;2109;p41">
              <a:extLst>
                <a:ext uri="{FF2B5EF4-FFF2-40B4-BE49-F238E27FC236}">
                  <a16:creationId xmlns:a16="http://schemas.microsoft.com/office/drawing/2014/main" id="{5CACE642-6AF4-6063-B7F7-F1D224DE6718}"/>
                </a:ext>
              </a:extLst>
            </p:cNvPr>
            <p:cNvSpPr/>
            <p:nvPr/>
          </p:nvSpPr>
          <p:spPr>
            <a:xfrm>
              <a:off x="7236965" y="2355237"/>
              <a:ext cx="94975" cy="733425"/>
            </a:xfrm>
            <a:custGeom>
              <a:avLst/>
              <a:gdLst/>
              <a:ahLst/>
              <a:cxnLst/>
              <a:rect l="l" t="t" r="r" b="b"/>
              <a:pathLst>
                <a:path w="3799" h="29337" extrusionOk="0">
                  <a:moveTo>
                    <a:pt x="0" y="0"/>
                  </a:moveTo>
                  <a:lnTo>
                    <a:pt x="0" y="29337"/>
                  </a:lnTo>
                  <a:cubicBezTo>
                    <a:pt x="2191" y="28718"/>
                    <a:pt x="3799" y="26706"/>
                    <a:pt x="3799" y="24313"/>
                  </a:cubicBezTo>
                  <a:lnTo>
                    <a:pt x="3799" y="5024"/>
                  </a:lnTo>
                  <a:cubicBezTo>
                    <a:pt x="3799" y="2631"/>
                    <a:pt x="2191" y="619"/>
                    <a:pt x="0" y="0"/>
                  </a:cubicBezTo>
                  <a:close/>
                </a:path>
              </a:pathLst>
            </a:custGeom>
            <a:solidFill>
              <a:srgbClr val="FFCA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35" name="Google Shape;2110;p41">
              <a:extLst>
                <a:ext uri="{FF2B5EF4-FFF2-40B4-BE49-F238E27FC236}">
                  <a16:creationId xmlns:a16="http://schemas.microsoft.com/office/drawing/2014/main" id="{B6351CC4-9849-51EC-9145-51ECF466434F}"/>
                </a:ext>
              </a:extLst>
            </p:cNvPr>
            <p:cNvSpPr/>
            <p:nvPr/>
          </p:nvSpPr>
          <p:spPr>
            <a:xfrm>
              <a:off x="1431385" y="2262476"/>
              <a:ext cx="316150" cy="911425"/>
            </a:xfrm>
            <a:custGeom>
              <a:avLst/>
              <a:gdLst/>
              <a:ahLst/>
              <a:cxnLst/>
              <a:rect l="l" t="t" r="r" b="b"/>
              <a:pathLst>
                <a:path w="12646" h="36457" extrusionOk="0">
                  <a:moveTo>
                    <a:pt x="9335" y="0"/>
                  </a:moveTo>
                  <a:lnTo>
                    <a:pt x="1941" y="12811"/>
                  </a:lnTo>
                  <a:cubicBezTo>
                    <a:pt x="1" y="16169"/>
                    <a:pt x="1" y="20300"/>
                    <a:pt x="1941" y="23658"/>
                  </a:cubicBezTo>
                  <a:lnTo>
                    <a:pt x="9335" y="36457"/>
                  </a:lnTo>
                  <a:lnTo>
                    <a:pt x="12645" y="36457"/>
                  </a:lnTo>
                  <a:lnTo>
                    <a:pt x="5251" y="23658"/>
                  </a:lnTo>
                  <a:cubicBezTo>
                    <a:pt x="3311" y="20300"/>
                    <a:pt x="3311" y="16169"/>
                    <a:pt x="5251" y="12811"/>
                  </a:cubicBezTo>
                  <a:lnTo>
                    <a:pt x="12645" y="0"/>
                  </a:lnTo>
                  <a:close/>
                </a:path>
              </a:pathLst>
            </a:custGeom>
            <a:solidFill>
              <a:srgbClr val="FFCA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37" name="Google Shape;2112;p41">
              <a:extLst>
                <a:ext uri="{FF2B5EF4-FFF2-40B4-BE49-F238E27FC236}">
                  <a16:creationId xmlns:a16="http://schemas.microsoft.com/office/drawing/2014/main" id="{2782C738-F99A-A6CB-DD51-A27CFA906800}"/>
                </a:ext>
              </a:extLst>
            </p:cNvPr>
            <p:cNvSpPr txBox="1"/>
            <p:nvPr/>
          </p:nvSpPr>
          <p:spPr>
            <a:xfrm>
              <a:off x="1823735" y="2535338"/>
              <a:ext cx="3250072"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latin typeface="Avenir Next LT Pro" panose="020B0504020202020204" pitchFamily="34" charset="0"/>
                  <a:sym typeface="Fira Sans Extra Condensed Medium"/>
                </a:rPr>
                <a:t>Declare4Py overview</a:t>
              </a:r>
            </a:p>
          </p:txBody>
        </p:sp>
      </p:grpSp>
      <p:grpSp>
        <p:nvGrpSpPr>
          <p:cNvPr id="38" name="Group 37">
            <a:extLst>
              <a:ext uri="{FF2B5EF4-FFF2-40B4-BE49-F238E27FC236}">
                <a16:creationId xmlns:a16="http://schemas.microsoft.com/office/drawing/2014/main" id="{6DEF794F-E931-E0BF-932D-552C4076AD0E}"/>
              </a:ext>
            </a:extLst>
          </p:cNvPr>
          <p:cNvGrpSpPr/>
          <p:nvPr/>
        </p:nvGrpSpPr>
        <p:grpSpPr>
          <a:xfrm>
            <a:off x="838200" y="4583809"/>
            <a:ext cx="6858455" cy="911425"/>
            <a:chOff x="473485" y="2262476"/>
            <a:chExt cx="6858455" cy="911425"/>
          </a:xfrm>
        </p:grpSpPr>
        <p:sp>
          <p:nvSpPr>
            <p:cNvPr id="39" name="Google Shape;2107;p41">
              <a:extLst>
                <a:ext uri="{FF2B5EF4-FFF2-40B4-BE49-F238E27FC236}">
                  <a16:creationId xmlns:a16="http://schemas.microsoft.com/office/drawing/2014/main" id="{7FC9DE33-A7EC-C40B-4B26-B88723DA1DD9}"/>
                </a:ext>
              </a:extLst>
            </p:cNvPr>
            <p:cNvSpPr/>
            <p:nvPr/>
          </p:nvSpPr>
          <p:spPr>
            <a:xfrm>
              <a:off x="473485" y="2400326"/>
              <a:ext cx="957900" cy="640875"/>
            </a:xfrm>
            <a:custGeom>
              <a:avLst/>
              <a:gdLst/>
              <a:ahLst/>
              <a:cxnLst/>
              <a:rect l="l" t="t" r="r" b="b"/>
              <a:pathLst>
                <a:path w="38316" h="25635" extrusionOk="0">
                  <a:moveTo>
                    <a:pt x="12824" y="0"/>
                  </a:moveTo>
                  <a:cubicBezTo>
                    <a:pt x="5775" y="0"/>
                    <a:pt x="1" y="5763"/>
                    <a:pt x="1" y="12812"/>
                  </a:cubicBezTo>
                  <a:cubicBezTo>
                    <a:pt x="1" y="19860"/>
                    <a:pt x="5775" y="25635"/>
                    <a:pt x="12824" y="25635"/>
                  </a:cubicBezTo>
                  <a:lnTo>
                    <a:pt x="30921" y="25635"/>
                  </a:lnTo>
                  <a:lnTo>
                    <a:pt x="38315" y="12812"/>
                  </a:lnTo>
                  <a:lnTo>
                    <a:pt x="30921" y="0"/>
                  </a:lnTo>
                  <a:close/>
                </a:path>
              </a:pathLst>
            </a:custGeom>
            <a:solidFill>
              <a:srgbClr val="F18322"/>
            </a:solidFill>
            <a:ln>
              <a:noFill/>
            </a:ln>
          </p:spPr>
          <p:txBody>
            <a:bodyPr spcFirstLastPara="1" wrap="square" lIns="2743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2500">
                  <a:solidFill>
                    <a:srgbClr val="FFFFFF"/>
                  </a:solidFill>
                  <a:latin typeface="Avenir Next LT Pro" panose="020B0504020202020204" pitchFamily="34" charset="0"/>
                  <a:ea typeface="Fira Sans Extra Condensed Medium"/>
                  <a:cs typeface="Fira Sans Extra Condensed Medium"/>
                  <a:sym typeface="Fira Sans Extra Condensed Medium"/>
                </a:rPr>
                <a:t>04</a:t>
              </a:r>
              <a:endParaRPr sz="2500">
                <a:latin typeface="Avenir Next LT Pro" panose="020B0504020202020204" pitchFamily="34" charset="0"/>
              </a:endParaRPr>
            </a:p>
          </p:txBody>
        </p:sp>
        <p:sp>
          <p:nvSpPr>
            <p:cNvPr id="40" name="Google Shape;2108;p41">
              <a:extLst>
                <a:ext uri="{FF2B5EF4-FFF2-40B4-BE49-F238E27FC236}">
                  <a16:creationId xmlns:a16="http://schemas.microsoft.com/office/drawing/2014/main" id="{FFB5AF09-24D8-2E44-E2E3-32AA704D3035}"/>
                </a:ext>
              </a:extLst>
            </p:cNvPr>
            <p:cNvSpPr/>
            <p:nvPr/>
          </p:nvSpPr>
          <p:spPr>
            <a:xfrm>
              <a:off x="1479010" y="2346401"/>
              <a:ext cx="5852930" cy="743575"/>
            </a:xfrm>
            <a:custGeom>
              <a:avLst/>
              <a:gdLst/>
              <a:ahLst/>
              <a:cxnLst/>
              <a:rect l="l" t="t" r="r" b="b"/>
              <a:pathLst>
                <a:path w="149496" h="29743" extrusionOk="0">
                  <a:moveTo>
                    <a:pt x="7430" y="1"/>
                  </a:moveTo>
                  <a:lnTo>
                    <a:pt x="4168" y="5894"/>
                  </a:lnTo>
                  <a:lnTo>
                    <a:pt x="1" y="14872"/>
                  </a:lnTo>
                  <a:lnTo>
                    <a:pt x="4656" y="24563"/>
                  </a:lnTo>
                  <a:lnTo>
                    <a:pt x="7430" y="29742"/>
                  </a:lnTo>
                  <a:lnTo>
                    <a:pt x="144269" y="29742"/>
                  </a:lnTo>
                  <a:cubicBezTo>
                    <a:pt x="147162" y="29742"/>
                    <a:pt x="149496" y="27409"/>
                    <a:pt x="149496" y="24516"/>
                  </a:cubicBezTo>
                  <a:lnTo>
                    <a:pt x="149496" y="5227"/>
                  </a:lnTo>
                  <a:cubicBezTo>
                    <a:pt x="149496" y="2346"/>
                    <a:pt x="147162" y="1"/>
                    <a:pt x="1442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41" name="Google Shape;2109;p41">
              <a:extLst>
                <a:ext uri="{FF2B5EF4-FFF2-40B4-BE49-F238E27FC236}">
                  <a16:creationId xmlns:a16="http://schemas.microsoft.com/office/drawing/2014/main" id="{13A4D69F-26E9-6483-2EB4-706A7421DFC5}"/>
                </a:ext>
              </a:extLst>
            </p:cNvPr>
            <p:cNvSpPr/>
            <p:nvPr/>
          </p:nvSpPr>
          <p:spPr>
            <a:xfrm>
              <a:off x="7236965" y="2355237"/>
              <a:ext cx="94975" cy="733425"/>
            </a:xfrm>
            <a:custGeom>
              <a:avLst/>
              <a:gdLst/>
              <a:ahLst/>
              <a:cxnLst/>
              <a:rect l="l" t="t" r="r" b="b"/>
              <a:pathLst>
                <a:path w="3799" h="29337" extrusionOk="0">
                  <a:moveTo>
                    <a:pt x="0" y="0"/>
                  </a:moveTo>
                  <a:lnTo>
                    <a:pt x="0" y="29337"/>
                  </a:lnTo>
                  <a:cubicBezTo>
                    <a:pt x="2191" y="28718"/>
                    <a:pt x="3799" y="26706"/>
                    <a:pt x="3799" y="24313"/>
                  </a:cubicBezTo>
                  <a:lnTo>
                    <a:pt x="3799" y="5024"/>
                  </a:lnTo>
                  <a:cubicBezTo>
                    <a:pt x="3799" y="2631"/>
                    <a:pt x="2191" y="619"/>
                    <a:pt x="0" y="0"/>
                  </a:cubicBezTo>
                  <a:close/>
                </a:path>
              </a:pathLst>
            </a:custGeom>
            <a:solidFill>
              <a:srgbClr val="F183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42" name="Google Shape;2110;p41">
              <a:extLst>
                <a:ext uri="{FF2B5EF4-FFF2-40B4-BE49-F238E27FC236}">
                  <a16:creationId xmlns:a16="http://schemas.microsoft.com/office/drawing/2014/main" id="{B994D9E3-9A4E-0B1A-3DD0-22E1AAF72619}"/>
                </a:ext>
              </a:extLst>
            </p:cNvPr>
            <p:cNvSpPr/>
            <p:nvPr/>
          </p:nvSpPr>
          <p:spPr>
            <a:xfrm>
              <a:off x="1431385" y="2262476"/>
              <a:ext cx="316150" cy="911425"/>
            </a:xfrm>
            <a:custGeom>
              <a:avLst/>
              <a:gdLst/>
              <a:ahLst/>
              <a:cxnLst/>
              <a:rect l="l" t="t" r="r" b="b"/>
              <a:pathLst>
                <a:path w="12646" h="36457" extrusionOk="0">
                  <a:moveTo>
                    <a:pt x="9335" y="0"/>
                  </a:moveTo>
                  <a:lnTo>
                    <a:pt x="1941" y="12811"/>
                  </a:lnTo>
                  <a:cubicBezTo>
                    <a:pt x="1" y="16169"/>
                    <a:pt x="1" y="20300"/>
                    <a:pt x="1941" y="23658"/>
                  </a:cubicBezTo>
                  <a:lnTo>
                    <a:pt x="9335" y="36457"/>
                  </a:lnTo>
                  <a:lnTo>
                    <a:pt x="12645" y="36457"/>
                  </a:lnTo>
                  <a:lnTo>
                    <a:pt x="5251" y="23658"/>
                  </a:lnTo>
                  <a:cubicBezTo>
                    <a:pt x="3311" y="20300"/>
                    <a:pt x="3311" y="16169"/>
                    <a:pt x="5251" y="12811"/>
                  </a:cubicBezTo>
                  <a:lnTo>
                    <a:pt x="12645" y="0"/>
                  </a:lnTo>
                  <a:close/>
                </a:path>
              </a:pathLst>
            </a:custGeom>
            <a:solidFill>
              <a:srgbClr val="F183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44" name="Google Shape;2112;p41">
              <a:extLst>
                <a:ext uri="{FF2B5EF4-FFF2-40B4-BE49-F238E27FC236}">
                  <a16:creationId xmlns:a16="http://schemas.microsoft.com/office/drawing/2014/main" id="{168F065D-7925-EA32-D35F-AFB3299F7AC4}"/>
                </a:ext>
              </a:extLst>
            </p:cNvPr>
            <p:cNvSpPr txBox="1"/>
            <p:nvPr/>
          </p:nvSpPr>
          <p:spPr>
            <a:xfrm>
              <a:off x="1823736" y="2535338"/>
              <a:ext cx="3907549" cy="365700"/>
            </a:xfrm>
            <a:prstGeom prst="rect">
              <a:avLst/>
            </a:prstGeom>
            <a:noFill/>
            <a:ln>
              <a:noFill/>
            </a:ln>
          </p:spPr>
          <p:txBody>
            <a:bodyPr spcFirstLastPara="1" wrap="square" lIns="91425" tIns="91425" rIns="91425" bIns="91425" anchor="ctr" anchorCtr="0">
              <a:noAutofit/>
            </a:bodyPr>
            <a:lstStyle/>
            <a:p>
              <a:r>
                <a:rPr lang="en-GB" sz="1700" b="1">
                  <a:latin typeface="Avenir Next LT Pro"/>
                  <a:sym typeface="Fira Sans Extra Condensed Medium"/>
                </a:rPr>
                <a:t>Declare4Py in action</a:t>
              </a:r>
              <a:endParaRPr lang="en-GB" sz="1700" b="1">
                <a:latin typeface="Avenir Next LT Pro" panose="020B0504020202020204" pitchFamily="34" charset="0"/>
                <a:sym typeface="Fira Sans Extra Condensed Medium"/>
              </a:endParaRPr>
            </a:p>
          </p:txBody>
        </p:sp>
      </p:grpSp>
      <p:grpSp>
        <p:nvGrpSpPr>
          <p:cNvPr id="3" name="Group 2">
            <a:extLst>
              <a:ext uri="{FF2B5EF4-FFF2-40B4-BE49-F238E27FC236}">
                <a16:creationId xmlns:a16="http://schemas.microsoft.com/office/drawing/2014/main" id="{FFA70A15-3F57-32AA-F7C0-7DDDB21426D7}"/>
              </a:ext>
            </a:extLst>
          </p:cNvPr>
          <p:cNvGrpSpPr/>
          <p:nvPr/>
        </p:nvGrpSpPr>
        <p:grpSpPr>
          <a:xfrm>
            <a:off x="838200" y="1592711"/>
            <a:ext cx="6858455" cy="911425"/>
            <a:chOff x="473485" y="2262476"/>
            <a:chExt cx="6858455" cy="911425"/>
          </a:xfrm>
        </p:grpSpPr>
        <p:sp>
          <p:nvSpPr>
            <p:cNvPr id="5" name="Google Shape;2107;p41">
              <a:extLst>
                <a:ext uri="{FF2B5EF4-FFF2-40B4-BE49-F238E27FC236}">
                  <a16:creationId xmlns:a16="http://schemas.microsoft.com/office/drawing/2014/main" id="{F431F883-0072-566D-0651-E27A1CA8A557}"/>
                </a:ext>
              </a:extLst>
            </p:cNvPr>
            <p:cNvSpPr/>
            <p:nvPr/>
          </p:nvSpPr>
          <p:spPr>
            <a:xfrm>
              <a:off x="473485" y="2400326"/>
              <a:ext cx="957900" cy="640875"/>
            </a:xfrm>
            <a:custGeom>
              <a:avLst/>
              <a:gdLst/>
              <a:ahLst/>
              <a:cxnLst/>
              <a:rect l="l" t="t" r="r" b="b"/>
              <a:pathLst>
                <a:path w="38316" h="25635" extrusionOk="0">
                  <a:moveTo>
                    <a:pt x="12824" y="0"/>
                  </a:moveTo>
                  <a:cubicBezTo>
                    <a:pt x="5775" y="0"/>
                    <a:pt x="1" y="5763"/>
                    <a:pt x="1" y="12812"/>
                  </a:cubicBezTo>
                  <a:cubicBezTo>
                    <a:pt x="1" y="19860"/>
                    <a:pt x="5775" y="25635"/>
                    <a:pt x="12824" y="25635"/>
                  </a:cubicBezTo>
                  <a:lnTo>
                    <a:pt x="30921" y="25635"/>
                  </a:lnTo>
                  <a:lnTo>
                    <a:pt x="38315" y="12812"/>
                  </a:lnTo>
                  <a:lnTo>
                    <a:pt x="30921" y="0"/>
                  </a:lnTo>
                  <a:close/>
                </a:path>
              </a:pathLst>
            </a:custGeom>
            <a:solidFill>
              <a:srgbClr val="FFCA08"/>
            </a:solidFill>
            <a:ln>
              <a:noFill/>
            </a:ln>
          </p:spPr>
          <p:txBody>
            <a:bodyPr spcFirstLastPara="1" wrap="square" lIns="2743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2500">
                  <a:solidFill>
                    <a:srgbClr val="FFFFFF"/>
                  </a:solidFill>
                  <a:latin typeface="Avenir Next LT Pro" panose="020B0504020202020204" pitchFamily="34" charset="0"/>
                  <a:ea typeface="Fira Sans Extra Condensed Medium"/>
                  <a:cs typeface="Fira Sans Extra Condensed Medium"/>
                  <a:sym typeface="Fira Sans Extra Condensed Medium"/>
                </a:rPr>
                <a:t>01</a:t>
              </a:r>
              <a:endParaRPr sz="2500">
                <a:latin typeface="Avenir Next LT Pro" panose="020B0504020202020204" pitchFamily="34" charset="0"/>
              </a:endParaRPr>
            </a:p>
          </p:txBody>
        </p:sp>
        <p:sp>
          <p:nvSpPr>
            <p:cNvPr id="10" name="Google Shape;2108;p41">
              <a:extLst>
                <a:ext uri="{FF2B5EF4-FFF2-40B4-BE49-F238E27FC236}">
                  <a16:creationId xmlns:a16="http://schemas.microsoft.com/office/drawing/2014/main" id="{ED022473-C6B2-C6B1-2537-55897254E26D}"/>
                </a:ext>
              </a:extLst>
            </p:cNvPr>
            <p:cNvSpPr/>
            <p:nvPr/>
          </p:nvSpPr>
          <p:spPr>
            <a:xfrm>
              <a:off x="1479010" y="2346401"/>
              <a:ext cx="5852930" cy="743575"/>
            </a:xfrm>
            <a:custGeom>
              <a:avLst/>
              <a:gdLst/>
              <a:ahLst/>
              <a:cxnLst/>
              <a:rect l="l" t="t" r="r" b="b"/>
              <a:pathLst>
                <a:path w="149496" h="29743" extrusionOk="0">
                  <a:moveTo>
                    <a:pt x="7430" y="1"/>
                  </a:moveTo>
                  <a:lnTo>
                    <a:pt x="4168" y="5894"/>
                  </a:lnTo>
                  <a:lnTo>
                    <a:pt x="1" y="14872"/>
                  </a:lnTo>
                  <a:lnTo>
                    <a:pt x="4656" y="24563"/>
                  </a:lnTo>
                  <a:lnTo>
                    <a:pt x="7430" y="29742"/>
                  </a:lnTo>
                  <a:lnTo>
                    <a:pt x="144269" y="29742"/>
                  </a:lnTo>
                  <a:cubicBezTo>
                    <a:pt x="147162" y="29742"/>
                    <a:pt x="149496" y="27409"/>
                    <a:pt x="149496" y="24516"/>
                  </a:cubicBezTo>
                  <a:lnTo>
                    <a:pt x="149496" y="5227"/>
                  </a:lnTo>
                  <a:cubicBezTo>
                    <a:pt x="149496" y="2346"/>
                    <a:pt x="147162" y="1"/>
                    <a:pt x="1442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12" name="Google Shape;2109;p41">
              <a:extLst>
                <a:ext uri="{FF2B5EF4-FFF2-40B4-BE49-F238E27FC236}">
                  <a16:creationId xmlns:a16="http://schemas.microsoft.com/office/drawing/2014/main" id="{A961E859-61D2-0D52-9A78-BC3CBE77DAD9}"/>
                </a:ext>
              </a:extLst>
            </p:cNvPr>
            <p:cNvSpPr/>
            <p:nvPr/>
          </p:nvSpPr>
          <p:spPr>
            <a:xfrm>
              <a:off x="7236965" y="2355237"/>
              <a:ext cx="94975" cy="733425"/>
            </a:xfrm>
            <a:custGeom>
              <a:avLst/>
              <a:gdLst/>
              <a:ahLst/>
              <a:cxnLst/>
              <a:rect l="l" t="t" r="r" b="b"/>
              <a:pathLst>
                <a:path w="3799" h="29337" extrusionOk="0">
                  <a:moveTo>
                    <a:pt x="0" y="0"/>
                  </a:moveTo>
                  <a:lnTo>
                    <a:pt x="0" y="29337"/>
                  </a:lnTo>
                  <a:cubicBezTo>
                    <a:pt x="2191" y="28718"/>
                    <a:pt x="3799" y="26706"/>
                    <a:pt x="3799" y="24313"/>
                  </a:cubicBezTo>
                  <a:lnTo>
                    <a:pt x="3799" y="5024"/>
                  </a:lnTo>
                  <a:cubicBezTo>
                    <a:pt x="3799" y="2631"/>
                    <a:pt x="2191" y="619"/>
                    <a:pt x="0" y="0"/>
                  </a:cubicBezTo>
                  <a:close/>
                </a:path>
              </a:pathLst>
            </a:custGeom>
            <a:solidFill>
              <a:srgbClr val="FFCA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13" name="Google Shape;2110;p41">
              <a:extLst>
                <a:ext uri="{FF2B5EF4-FFF2-40B4-BE49-F238E27FC236}">
                  <a16:creationId xmlns:a16="http://schemas.microsoft.com/office/drawing/2014/main" id="{A8D3AC8A-EA60-A66F-4164-ACF79B3CB91E}"/>
                </a:ext>
              </a:extLst>
            </p:cNvPr>
            <p:cNvSpPr/>
            <p:nvPr/>
          </p:nvSpPr>
          <p:spPr>
            <a:xfrm>
              <a:off x="1431385" y="2262476"/>
              <a:ext cx="316150" cy="911425"/>
            </a:xfrm>
            <a:custGeom>
              <a:avLst/>
              <a:gdLst/>
              <a:ahLst/>
              <a:cxnLst/>
              <a:rect l="l" t="t" r="r" b="b"/>
              <a:pathLst>
                <a:path w="12646" h="36457" extrusionOk="0">
                  <a:moveTo>
                    <a:pt x="9335" y="0"/>
                  </a:moveTo>
                  <a:lnTo>
                    <a:pt x="1941" y="12811"/>
                  </a:lnTo>
                  <a:cubicBezTo>
                    <a:pt x="1" y="16169"/>
                    <a:pt x="1" y="20300"/>
                    <a:pt x="1941" y="23658"/>
                  </a:cubicBezTo>
                  <a:lnTo>
                    <a:pt x="9335" y="36457"/>
                  </a:lnTo>
                  <a:lnTo>
                    <a:pt x="12645" y="36457"/>
                  </a:lnTo>
                  <a:lnTo>
                    <a:pt x="5251" y="23658"/>
                  </a:lnTo>
                  <a:cubicBezTo>
                    <a:pt x="3311" y="20300"/>
                    <a:pt x="3311" y="16169"/>
                    <a:pt x="5251" y="12811"/>
                  </a:cubicBezTo>
                  <a:lnTo>
                    <a:pt x="12645" y="0"/>
                  </a:lnTo>
                  <a:close/>
                </a:path>
              </a:pathLst>
            </a:custGeom>
            <a:solidFill>
              <a:srgbClr val="FFCA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Next LT Pro" panose="020B0504020202020204" pitchFamily="34" charset="0"/>
              </a:endParaRPr>
            </a:p>
          </p:txBody>
        </p:sp>
        <p:sp>
          <p:nvSpPr>
            <p:cNvPr id="15" name="Google Shape;2112;p41">
              <a:extLst>
                <a:ext uri="{FF2B5EF4-FFF2-40B4-BE49-F238E27FC236}">
                  <a16:creationId xmlns:a16="http://schemas.microsoft.com/office/drawing/2014/main" id="{EDBAEE0E-98D4-604D-7A0B-09673FAF073E}"/>
                </a:ext>
              </a:extLst>
            </p:cNvPr>
            <p:cNvSpPr txBox="1"/>
            <p:nvPr/>
          </p:nvSpPr>
          <p:spPr>
            <a:xfrm>
              <a:off x="1823735" y="2542673"/>
              <a:ext cx="5336318" cy="372957"/>
            </a:xfrm>
            <a:prstGeom prst="rect">
              <a:avLst/>
            </a:prstGeom>
            <a:noFill/>
            <a:ln>
              <a:noFill/>
            </a:ln>
          </p:spPr>
          <p:txBody>
            <a:bodyPr spcFirstLastPara="1" wrap="square" lIns="91425" tIns="91425" rIns="91425" bIns="91425" anchor="ctr" anchorCtr="0">
              <a:noAutofit/>
            </a:bodyPr>
            <a:lstStyle/>
            <a:p>
              <a:r>
                <a:rPr lang="en-GB" sz="1700" b="1" dirty="0">
                  <a:latin typeface="Avenir Next LT Pro"/>
                  <a:sym typeface="Fira Sans Extra Condensed Medium"/>
                </a:rPr>
                <a:t>Introduction to Declarative Process Mining</a:t>
              </a:r>
            </a:p>
          </p:txBody>
        </p:sp>
      </p:grpSp>
      <p:sp>
        <p:nvSpPr>
          <p:cNvPr id="17" name="Google Shape;2112;p41">
            <a:extLst>
              <a:ext uri="{FF2B5EF4-FFF2-40B4-BE49-F238E27FC236}">
                <a16:creationId xmlns:a16="http://schemas.microsoft.com/office/drawing/2014/main" id="{C3BDC3B9-F750-DFC9-F21E-35F3DFE6FA29}"/>
              </a:ext>
            </a:extLst>
          </p:cNvPr>
          <p:cNvSpPr txBox="1"/>
          <p:nvPr/>
        </p:nvSpPr>
        <p:spPr>
          <a:xfrm>
            <a:off x="7856434" y="3861321"/>
            <a:ext cx="2491842"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latin typeface="Avenir Next LT Pro" panose="020B0504020202020204" pitchFamily="34" charset="0"/>
                <a:sym typeface="Fira Sans Extra Condensed Medium"/>
              </a:rPr>
              <a:t>Speaker: </a:t>
            </a:r>
            <a:r>
              <a:rPr lang="en-GB" sz="1700" b="1" err="1">
                <a:latin typeface="Avenir Next LT Pro" panose="020B0504020202020204" pitchFamily="34" charset="0"/>
                <a:sym typeface="Fira Sans Extra Condensed Medium"/>
              </a:rPr>
              <a:t>Donadello</a:t>
            </a:r>
            <a:endParaRPr lang="en-GB" sz="1700" b="1">
              <a:latin typeface="Avenir Next LT Pro" panose="020B0504020202020204" pitchFamily="34" charset="0"/>
              <a:sym typeface="Fira Sans Extra Condensed Medium"/>
            </a:endParaRPr>
          </a:p>
        </p:txBody>
      </p:sp>
      <p:sp>
        <p:nvSpPr>
          <p:cNvPr id="18" name="Google Shape;2112;p41">
            <a:extLst>
              <a:ext uri="{FF2B5EF4-FFF2-40B4-BE49-F238E27FC236}">
                <a16:creationId xmlns:a16="http://schemas.microsoft.com/office/drawing/2014/main" id="{9097C033-B090-E0B9-9BD2-15CF0BC2020B}"/>
              </a:ext>
            </a:extLst>
          </p:cNvPr>
          <p:cNvSpPr txBox="1"/>
          <p:nvPr/>
        </p:nvSpPr>
        <p:spPr>
          <a:xfrm>
            <a:off x="7856433" y="4856671"/>
            <a:ext cx="2491842"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latin typeface="Avenir Next LT Pro" panose="020B0504020202020204" pitchFamily="34" charset="0"/>
                <a:sym typeface="Fira Sans Extra Condensed Medium"/>
              </a:rPr>
              <a:t>Speaker: </a:t>
            </a:r>
            <a:r>
              <a:rPr lang="en-GB" sz="1700" b="1" err="1">
                <a:latin typeface="Avenir Next LT Pro" panose="020B0504020202020204" pitchFamily="34" charset="0"/>
                <a:sym typeface="Fira Sans Extra Condensed Medium"/>
              </a:rPr>
              <a:t>Donadello</a:t>
            </a:r>
            <a:endParaRPr lang="en-GB" sz="1700" b="1">
              <a:latin typeface="Avenir Next LT Pro" panose="020B0504020202020204" pitchFamily="34" charset="0"/>
              <a:sym typeface="Fira Sans Extra Condensed Medium"/>
            </a:endParaRPr>
          </a:p>
        </p:txBody>
      </p:sp>
      <p:sp>
        <p:nvSpPr>
          <p:cNvPr id="19" name="Google Shape;2112;p41">
            <a:extLst>
              <a:ext uri="{FF2B5EF4-FFF2-40B4-BE49-F238E27FC236}">
                <a16:creationId xmlns:a16="http://schemas.microsoft.com/office/drawing/2014/main" id="{1972555D-9E56-A2F5-4368-23D101E2DCF6}"/>
              </a:ext>
            </a:extLst>
          </p:cNvPr>
          <p:cNvSpPr txBox="1"/>
          <p:nvPr/>
        </p:nvSpPr>
        <p:spPr>
          <a:xfrm>
            <a:off x="7856431" y="2865971"/>
            <a:ext cx="249184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latin typeface="Avenir Next LT Pro" panose="020B0504020202020204" pitchFamily="34" charset="0"/>
                <a:sym typeface="Fira Sans Extra Condensed Medium"/>
              </a:rPr>
              <a:t>Speaker: </a:t>
            </a:r>
            <a:r>
              <a:rPr lang="en-GB" sz="1700" b="1">
                <a:latin typeface="Avenir Next LT Pro" panose="020B0504020202020204" pitchFamily="34" charset="0"/>
                <a:sym typeface="Fira Sans Extra Condensed Medium"/>
              </a:rPr>
              <a:t>Riva</a:t>
            </a:r>
          </a:p>
        </p:txBody>
      </p:sp>
      <p:sp>
        <p:nvSpPr>
          <p:cNvPr id="20" name="Google Shape;2112;p41">
            <a:extLst>
              <a:ext uri="{FF2B5EF4-FFF2-40B4-BE49-F238E27FC236}">
                <a16:creationId xmlns:a16="http://schemas.microsoft.com/office/drawing/2014/main" id="{70CC6F10-AD01-1FC5-E09C-8BF7CC8294BF}"/>
              </a:ext>
            </a:extLst>
          </p:cNvPr>
          <p:cNvSpPr txBox="1"/>
          <p:nvPr/>
        </p:nvSpPr>
        <p:spPr>
          <a:xfrm>
            <a:off x="7856431" y="1872908"/>
            <a:ext cx="249184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latin typeface="Avenir Next LT Pro" panose="020B0504020202020204" pitchFamily="34" charset="0"/>
                <a:sym typeface="Fira Sans Extra Condensed Medium"/>
              </a:rPr>
              <a:t>Speaker: </a:t>
            </a:r>
            <a:r>
              <a:rPr lang="en-GB" sz="1700" b="1">
                <a:latin typeface="Avenir Next LT Pro" panose="020B0504020202020204" pitchFamily="34" charset="0"/>
                <a:sym typeface="Fira Sans Extra Condensed Medium"/>
              </a:rPr>
              <a:t>Maggi</a:t>
            </a:r>
          </a:p>
        </p:txBody>
      </p:sp>
      <p:sp>
        <p:nvSpPr>
          <p:cNvPr id="27" name="Slide Number Placeholder 26">
            <a:extLst>
              <a:ext uri="{FF2B5EF4-FFF2-40B4-BE49-F238E27FC236}">
                <a16:creationId xmlns:a16="http://schemas.microsoft.com/office/drawing/2014/main" id="{37062D48-08C4-EF3D-130C-D4BB7241F0F6}"/>
              </a:ext>
            </a:extLst>
          </p:cNvPr>
          <p:cNvSpPr>
            <a:spLocks noGrp="1"/>
          </p:cNvSpPr>
          <p:nvPr>
            <p:ph type="sldNum" sz="quarter" idx="12"/>
          </p:nvPr>
        </p:nvSpPr>
        <p:spPr/>
        <p:txBody>
          <a:bodyPr/>
          <a:lstStyle/>
          <a:p>
            <a:fld id="{5554F123-AA30-4D32-A6EE-C0E38E41D5AC}" type="slidenum">
              <a:rPr lang="en-GB" smtClean="0"/>
              <a:t>2</a:t>
            </a:fld>
            <a:endParaRPr lang="en-GB"/>
          </a:p>
        </p:txBody>
      </p:sp>
    </p:spTree>
    <p:extLst>
      <p:ext uri="{BB962C8B-B14F-4D97-AF65-F5344CB8AC3E}">
        <p14:creationId xmlns:p14="http://schemas.microsoft.com/office/powerpoint/2010/main" val="70174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lstStyle/>
          <a:p>
            <a:r>
              <a:rPr lang="en-GB"/>
              <a:t>Where we are…		      </a:t>
            </a:r>
            <a:r>
              <a:rPr lang="en-GB" sz="2800"/>
              <a:t>… imperative approach</a:t>
            </a:r>
            <a:endParaRPr lang="en-GB"/>
          </a:p>
        </p:txBody>
      </p:sp>
      <p:pic>
        <p:nvPicPr>
          <p:cNvPr id="5" name="Graphic 4">
            <a:extLst>
              <a:ext uri="{FF2B5EF4-FFF2-40B4-BE49-F238E27FC236}">
                <a16:creationId xmlns:a16="http://schemas.microsoft.com/office/drawing/2014/main" id="{EA0B157B-4761-2739-F889-2CC0D0460B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071" y="4662469"/>
            <a:ext cx="10627856" cy="1036864"/>
          </a:xfrm>
          <a:prstGeom prst="rect">
            <a:avLst/>
          </a:prstGeom>
        </p:spPr>
      </p:pic>
      <p:grpSp>
        <p:nvGrpSpPr>
          <p:cNvPr id="4" name="Group 3">
            <a:extLst>
              <a:ext uri="{FF2B5EF4-FFF2-40B4-BE49-F238E27FC236}">
                <a16:creationId xmlns:a16="http://schemas.microsoft.com/office/drawing/2014/main" id="{7C5505FC-2BD0-42F1-4797-DD24F355C357}"/>
              </a:ext>
            </a:extLst>
          </p:cNvPr>
          <p:cNvGrpSpPr/>
          <p:nvPr/>
        </p:nvGrpSpPr>
        <p:grpSpPr>
          <a:xfrm>
            <a:off x="2275564" y="2421145"/>
            <a:ext cx="7640871" cy="725575"/>
            <a:chOff x="1861456" y="5095514"/>
            <a:chExt cx="7640871" cy="725575"/>
          </a:xfrm>
        </p:grpSpPr>
        <p:sp>
          <p:nvSpPr>
            <p:cNvPr id="7" name="Rectangle: Rounded Corners 6">
              <a:extLst>
                <a:ext uri="{FF2B5EF4-FFF2-40B4-BE49-F238E27FC236}">
                  <a16:creationId xmlns:a16="http://schemas.microsoft.com/office/drawing/2014/main" id="{889350F6-9574-61D0-E956-DA85FEC0B7D4}"/>
                </a:ext>
              </a:extLst>
            </p:cNvPr>
            <p:cNvSpPr/>
            <p:nvPr/>
          </p:nvSpPr>
          <p:spPr>
            <a:xfrm>
              <a:off x="3132488" y="527661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8" name="Rectangle: Rounded Corners 7">
              <a:extLst>
                <a:ext uri="{FF2B5EF4-FFF2-40B4-BE49-F238E27FC236}">
                  <a16:creationId xmlns:a16="http://schemas.microsoft.com/office/drawing/2014/main" id="{5CD34CFB-7164-A30B-A5A3-6484A7E48489}"/>
                </a:ext>
              </a:extLst>
            </p:cNvPr>
            <p:cNvSpPr/>
            <p:nvPr/>
          </p:nvSpPr>
          <p:spPr>
            <a:xfrm>
              <a:off x="6655079" y="52766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cxnSp>
          <p:nvCxnSpPr>
            <p:cNvPr id="9" name="Straight Arrow Connector 8">
              <a:extLst>
                <a:ext uri="{FF2B5EF4-FFF2-40B4-BE49-F238E27FC236}">
                  <a16:creationId xmlns:a16="http://schemas.microsoft.com/office/drawing/2014/main" id="{282A2F97-5B81-3A62-5324-672DE3BFC6AE}"/>
                </a:ext>
              </a:extLst>
            </p:cNvPr>
            <p:cNvCxnSpPr>
              <a:cxnSpLocks/>
              <a:stCxn id="7" idx="3"/>
              <a:endCxn id="8" idx="1"/>
            </p:cNvCxnSpPr>
            <p:nvPr/>
          </p:nvCxnSpPr>
          <p:spPr>
            <a:xfrm flipV="1">
              <a:off x="5733020" y="5463870"/>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D4E7C01-BCF6-AF2D-B37F-55BFD336D411}"/>
                </a:ext>
              </a:extLst>
            </p:cNvPr>
            <p:cNvSpPr/>
            <p:nvPr/>
          </p:nvSpPr>
          <p:spPr>
            <a:xfrm>
              <a:off x="1861456" y="5095514"/>
              <a:ext cx="7640871" cy="72557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heckmark with solid fill">
              <a:extLst>
                <a:ext uri="{FF2B5EF4-FFF2-40B4-BE49-F238E27FC236}">
                  <a16:creationId xmlns:a16="http://schemas.microsoft.com/office/drawing/2014/main" id="{71E808A4-BD26-9BC3-4CA5-4FAD9169FA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6972" y="5101089"/>
              <a:ext cx="720000" cy="720000"/>
            </a:xfrm>
            <a:prstGeom prst="rect">
              <a:avLst/>
            </a:prstGeom>
          </p:spPr>
        </p:pic>
      </p:grpSp>
      <p:sp>
        <p:nvSpPr>
          <p:cNvPr id="12" name="Arrow: Down 11">
            <a:extLst>
              <a:ext uri="{FF2B5EF4-FFF2-40B4-BE49-F238E27FC236}">
                <a16:creationId xmlns:a16="http://schemas.microsoft.com/office/drawing/2014/main" id="{D34272BD-80F8-ADB1-75B3-316D9091AFA1}"/>
              </a:ext>
            </a:extLst>
          </p:cNvPr>
          <p:cNvSpPr/>
          <p:nvPr/>
        </p:nvSpPr>
        <p:spPr>
          <a:xfrm>
            <a:off x="5894613" y="3327819"/>
            <a:ext cx="402771" cy="1233469"/>
          </a:xfrm>
          <a:prstGeom prst="downArrow">
            <a:avLst/>
          </a:prstGeom>
          <a:solidFill>
            <a:srgbClr val="F183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72454BC-1C50-A090-EC8A-DCE7585D44BE}"/>
              </a:ext>
            </a:extLst>
          </p:cNvPr>
          <p:cNvSpPr txBox="1"/>
          <p:nvPr/>
        </p:nvSpPr>
        <p:spPr>
          <a:xfrm>
            <a:off x="6095998" y="5948539"/>
            <a:ext cx="4404924" cy="769441"/>
          </a:xfrm>
          <a:prstGeom prst="rect">
            <a:avLst/>
          </a:prstGeom>
          <a:noFill/>
        </p:spPr>
        <p:txBody>
          <a:bodyPr wrap="none" rtlCol="0">
            <a:spAutoFit/>
          </a:bodyPr>
          <a:lstStyle/>
          <a:p>
            <a:r>
              <a:rPr lang="en-GB" sz="4400">
                <a:solidFill>
                  <a:srgbClr val="EE7112"/>
                </a:solidFill>
              </a:rPr>
              <a:t>Nice!</a:t>
            </a:r>
            <a:r>
              <a:rPr lang="en-GB" sz="4400"/>
              <a:t> But what if…</a:t>
            </a:r>
          </a:p>
        </p:txBody>
      </p:sp>
      <p:sp>
        <p:nvSpPr>
          <p:cNvPr id="15" name="Content Placeholder 2">
            <a:extLst>
              <a:ext uri="{FF2B5EF4-FFF2-40B4-BE49-F238E27FC236}">
                <a16:creationId xmlns:a16="http://schemas.microsoft.com/office/drawing/2014/main" id="{9BAE16C4-5E52-46B0-3360-FD625EF84E2E}"/>
              </a:ext>
            </a:extLst>
          </p:cNvPr>
          <p:cNvSpPr txBox="1">
            <a:spLocks/>
          </p:cNvSpPr>
          <p:nvPr/>
        </p:nvSpPr>
        <p:spPr>
          <a:xfrm>
            <a:off x="838200" y="1677099"/>
            <a:ext cx="105156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Conformance checking</a:t>
            </a:r>
            <a:r>
              <a:rPr lang="en-GB"/>
              <a:t> with BPMN</a:t>
            </a:r>
          </a:p>
        </p:txBody>
      </p:sp>
      <p:sp>
        <p:nvSpPr>
          <p:cNvPr id="16" name="Slide Number Placeholder 15">
            <a:extLst>
              <a:ext uri="{FF2B5EF4-FFF2-40B4-BE49-F238E27FC236}">
                <a16:creationId xmlns:a16="http://schemas.microsoft.com/office/drawing/2014/main" id="{A1A19AFF-FD1E-DBA8-403B-5A24498DDEDB}"/>
              </a:ext>
            </a:extLst>
          </p:cNvPr>
          <p:cNvSpPr>
            <a:spLocks noGrp="1"/>
          </p:cNvSpPr>
          <p:nvPr>
            <p:ph type="sldNum" sz="quarter" idx="12"/>
          </p:nvPr>
        </p:nvSpPr>
        <p:spPr/>
        <p:txBody>
          <a:bodyPr/>
          <a:lstStyle/>
          <a:p>
            <a:fld id="{89999A9E-6FB1-44AA-AA52-193312814BBD}" type="slidenum">
              <a:rPr lang="en-GB" smtClean="0"/>
              <a:t>20</a:t>
            </a:fld>
            <a:endParaRPr lang="en-GB"/>
          </a:p>
        </p:txBody>
      </p:sp>
    </p:spTree>
    <p:extLst>
      <p:ext uri="{BB962C8B-B14F-4D97-AF65-F5344CB8AC3E}">
        <p14:creationId xmlns:p14="http://schemas.microsoft.com/office/powerpoint/2010/main" val="169702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35FF20-E791-ABB3-E4B6-FD72154CEDD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kumimoji="0" lang="en-GB" sz="4400" b="0" i="0" u="none" strike="noStrike" kern="1200" cap="none" spc="0" normalizeH="0" baseline="0" dirty="0">
                <a:ln>
                  <a:noFill/>
                </a:ln>
                <a:solidFill>
                  <a:schemeClr val="accent2">
                    <a:lumMod val="75000"/>
                  </a:schemeClr>
                </a:solidFill>
                <a:effectLst/>
                <a:uLnTx/>
                <a:uFillTx/>
                <a:latin typeface="Avenir Next LT Pro" panose="020B0504020202020204" pitchFamily="34" charset="0"/>
                <a:ea typeface="+mn-ea"/>
                <a:cs typeface="+mn-cs"/>
              </a:defRPr>
            </a:lvl1pPr>
          </a:lstStyle>
          <a:p>
            <a:r>
              <a:rPr lang="en-GB"/>
              <a:t>What if process grows in complexity?</a:t>
            </a:r>
          </a:p>
        </p:txBody>
      </p:sp>
      <p:pic>
        <p:nvPicPr>
          <p:cNvPr id="6" name="Picture 5" descr="A screenshot of a computer screen&#10;&#10;Description automatically generated">
            <a:extLst>
              <a:ext uri="{FF2B5EF4-FFF2-40B4-BE49-F238E27FC236}">
                <a16:creationId xmlns:a16="http://schemas.microsoft.com/office/drawing/2014/main" id="{BF0E4985-8FFA-26FC-04AE-B7AC14F39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05452"/>
            <a:ext cx="3323472" cy="5552548"/>
          </a:xfrm>
          <a:prstGeom prst="rect">
            <a:avLst/>
          </a:prstGeom>
        </p:spPr>
      </p:pic>
      <p:sp>
        <p:nvSpPr>
          <p:cNvPr id="7" name="Arrow: Right 6">
            <a:extLst>
              <a:ext uri="{FF2B5EF4-FFF2-40B4-BE49-F238E27FC236}">
                <a16:creationId xmlns:a16="http://schemas.microsoft.com/office/drawing/2014/main" id="{C80E5DA5-BE4C-D163-0597-7D85A6DC5E58}"/>
              </a:ext>
            </a:extLst>
          </p:cNvPr>
          <p:cNvSpPr/>
          <p:nvPr/>
        </p:nvSpPr>
        <p:spPr>
          <a:xfrm>
            <a:off x="3657600" y="3956539"/>
            <a:ext cx="1447800" cy="250371"/>
          </a:xfrm>
          <a:prstGeom prst="rightArrow">
            <a:avLst/>
          </a:prstGeom>
          <a:solidFill>
            <a:srgbClr val="F1832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diagram of a process flow&#10;&#10;Description automatically generated">
            <a:extLst>
              <a:ext uri="{FF2B5EF4-FFF2-40B4-BE49-F238E27FC236}">
                <a16:creationId xmlns:a16="http://schemas.microsoft.com/office/drawing/2014/main" id="{A0967DB1-E8F2-A456-ACAC-2394A44E5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348" y="1544617"/>
            <a:ext cx="6118452" cy="5074216"/>
          </a:xfrm>
          <a:prstGeom prst="rect">
            <a:avLst/>
          </a:prstGeom>
        </p:spPr>
      </p:pic>
      <p:sp>
        <p:nvSpPr>
          <p:cNvPr id="8" name="Slide Number Placeholder 7">
            <a:extLst>
              <a:ext uri="{FF2B5EF4-FFF2-40B4-BE49-F238E27FC236}">
                <a16:creationId xmlns:a16="http://schemas.microsoft.com/office/drawing/2014/main" id="{D83E6C4F-1E3C-D157-4658-E75CBBF39A15}"/>
              </a:ext>
            </a:extLst>
          </p:cNvPr>
          <p:cNvSpPr>
            <a:spLocks noGrp="1"/>
          </p:cNvSpPr>
          <p:nvPr>
            <p:ph type="sldNum" sz="quarter" idx="12"/>
          </p:nvPr>
        </p:nvSpPr>
        <p:spPr/>
        <p:txBody>
          <a:bodyPr/>
          <a:lstStyle/>
          <a:p>
            <a:fld id="{5554F123-AA30-4D32-A6EE-C0E38E41D5AC}" type="slidenum">
              <a:rPr lang="en-GB" smtClean="0"/>
              <a:t>21</a:t>
            </a:fld>
            <a:endParaRPr lang="en-GB"/>
          </a:p>
        </p:txBody>
      </p:sp>
    </p:spTree>
    <p:extLst>
      <p:ext uri="{BB962C8B-B14F-4D97-AF65-F5344CB8AC3E}">
        <p14:creationId xmlns:p14="http://schemas.microsoft.com/office/powerpoint/2010/main" val="373873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B2EE-3211-72D2-DD9D-072017BF8B51}"/>
              </a:ext>
            </a:extLst>
          </p:cNvPr>
          <p:cNvSpPr>
            <a:spLocks noGrp="1"/>
          </p:cNvSpPr>
          <p:nvPr>
            <p:ph type="title"/>
          </p:nvPr>
        </p:nvSpPr>
        <p:spPr/>
        <p:txBody>
          <a:bodyPr/>
          <a:lstStyle/>
          <a:p>
            <a:r>
              <a:rPr lang="en-GB"/>
              <a:t>What if process grows in complexity?</a:t>
            </a:r>
          </a:p>
        </p:txBody>
      </p:sp>
      <p:pic>
        <p:nvPicPr>
          <p:cNvPr id="4" name="Graphic 3">
            <a:extLst>
              <a:ext uri="{FF2B5EF4-FFF2-40B4-BE49-F238E27FC236}">
                <a16:creationId xmlns:a16="http://schemas.microsoft.com/office/drawing/2014/main" id="{DEDC6052-3185-F91B-C579-316533AC7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54" y="2187330"/>
            <a:ext cx="11266492" cy="1952934"/>
          </a:xfrm>
          <a:prstGeom prst="rect">
            <a:avLst/>
          </a:prstGeom>
        </p:spPr>
      </p:pic>
      <p:sp>
        <p:nvSpPr>
          <p:cNvPr id="5" name="Content Placeholder 2">
            <a:extLst>
              <a:ext uri="{FF2B5EF4-FFF2-40B4-BE49-F238E27FC236}">
                <a16:creationId xmlns:a16="http://schemas.microsoft.com/office/drawing/2014/main" id="{3E3C944E-A835-E2FA-07AE-BDD3B658B327}"/>
              </a:ext>
            </a:extLst>
          </p:cNvPr>
          <p:cNvSpPr txBox="1">
            <a:spLocks/>
          </p:cNvSpPr>
          <p:nvPr/>
        </p:nvSpPr>
        <p:spPr>
          <a:xfrm>
            <a:off x="838200" y="1677099"/>
            <a:ext cx="105156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Process model grows in complexity too!</a:t>
            </a:r>
          </a:p>
        </p:txBody>
      </p:sp>
      <p:sp>
        <p:nvSpPr>
          <p:cNvPr id="8" name="Content Placeholder 2">
            <a:extLst>
              <a:ext uri="{FF2B5EF4-FFF2-40B4-BE49-F238E27FC236}">
                <a16:creationId xmlns:a16="http://schemas.microsoft.com/office/drawing/2014/main" id="{ACDE9DC5-C6F4-42EC-849C-F67B7F62C7B5}"/>
              </a:ext>
            </a:extLst>
          </p:cNvPr>
          <p:cNvSpPr txBox="1">
            <a:spLocks/>
          </p:cNvSpPr>
          <p:nvPr/>
        </p:nvSpPr>
        <p:spPr>
          <a:xfrm>
            <a:off x="838200" y="4216400"/>
            <a:ext cx="10515600" cy="240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Drawbacks of imperative approach</a:t>
            </a:r>
          </a:p>
          <a:p>
            <a:r>
              <a:rPr lang="en-GB" dirty="0"/>
              <a:t>Knowledge of end-to-end process is required</a:t>
            </a:r>
          </a:p>
          <a:p>
            <a:r>
              <a:rPr lang="en-GB" dirty="0"/>
              <a:t>Infeasible for (a bit more) complex processes</a:t>
            </a:r>
          </a:p>
          <a:p>
            <a:r>
              <a:rPr lang="en-GB" dirty="0"/>
              <a:t>Difficult interpretation</a:t>
            </a:r>
          </a:p>
        </p:txBody>
      </p:sp>
      <p:sp>
        <p:nvSpPr>
          <p:cNvPr id="9" name="Slide Number Placeholder 8">
            <a:extLst>
              <a:ext uri="{FF2B5EF4-FFF2-40B4-BE49-F238E27FC236}">
                <a16:creationId xmlns:a16="http://schemas.microsoft.com/office/drawing/2014/main" id="{23494B72-4E96-5077-D936-01911EC83416}"/>
              </a:ext>
            </a:extLst>
          </p:cNvPr>
          <p:cNvSpPr>
            <a:spLocks noGrp="1"/>
          </p:cNvSpPr>
          <p:nvPr>
            <p:ph type="sldNum" sz="quarter" idx="12"/>
          </p:nvPr>
        </p:nvSpPr>
        <p:spPr/>
        <p:txBody>
          <a:bodyPr/>
          <a:lstStyle/>
          <a:p>
            <a:fld id="{5554F123-AA30-4D32-A6EE-C0E38E41D5AC}" type="slidenum">
              <a:rPr lang="en-GB" smtClean="0"/>
              <a:t>22</a:t>
            </a:fld>
            <a:endParaRPr lang="en-GB"/>
          </a:p>
        </p:txBody>
      </p:sp>
    </p:spTree>
    <p:extLst>
      <p:ext uri="{BB962C8B-B14F-4D97-AF65-F5344CB8AC3E}">
        <p14:creationId xmlns:p14="http://schemas.microsoft.com/office/powerpoint/2010/main" val="2486938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7F33-BC38-FC0B-8A8C-E016967391EF}"/>
              </a:ext>
            </a:extLst>
          </p:cNvPr>
          <p:cNvSpPr>
            <a:spLocks noGrp="1"/>
          </p:cNvSpPr>
          <p:nvPr>
            <p:ph type="title"/>
          </p:nvPr>
        </p:nvSpPr>
        <p:spPr/>
        <p:txBody>
          <a:bodyPr/>
          <a:lstStyle/>
          <a:p>
            <a:r>
              <a:rPr lang="en-GB"/>
              <a:t>What we want</a:t>
            </a:r>
          </a:p>
        </p:txBody>
      </p:sp>
      <p:sp>
        <p:nvSpPr>
          <p:cNvPr id="3" name="Content Placeholder 2">
            <a:extLst>
              <a:ext uri="{FF2B5EF4-FFF2-40B4-BE49-F238E27FC236}">
                <a16:creationId xmlns:a16="http://schemas.microsoft.com/office/drawing/2014/main" id="{A39D4262-2C2D-5373-31C1-D178D45BDDD9}"/>
              </a:ext>
            </a:extLst>
          </p:cNvPr>
          <p:cNvSpPr>
            <a:spLocks noGrp="1"/>
          </p:cNvSpPr>
          <p:nvPr>
            <p:ph idx="1"/>
          </p:nvPr>
        </p:nvSpPr>
        <p:spPr/>
        <p:txBody>
          <a:bodyPr/>
          <a:lstStyle/>
          <a:p>
            <a:pPr>
              <a:lnSpc>
                <a:spcPct val="200000"/>
              </a:lnSpc>
            </a:pPr>
            <a:r>
              <a:rPr lang="en-GB" dirty="0"/>
              <a:t>Focus on what matters (no E2E knowledge required)</a:t>
            </a:r>
          </a:p>
          <a:p>
            <a:pPr lvl="1">
              <a:lnSpc>
                <a:spcPct val="100000"/>
              </a:lnSpc>
              <a:buFont typeface="Wingdings" panose="05000000000000000000" pitchFamily="2" charset="2"/>
              <a:buChar char="Ø"/>
            </a:pPr>
            <a:r>
              <a:rPr lang="en-GB" dirty="0"/>
              <a:t>Clear definition on what is allowed and what is not in a process execution</a:t>
            </a:r>
          </a:p>
          <a:p>
            <a:pPr>
              <a:lnSpc>
                <a:spcPct val="200000"/>
              </a:lnSpc>
            </a:pPr>
            <a:r>
              <a:rPr lang="en-GB" dirty="0"/>
              <a:t>Robust to process change</a:t>
            </a:r>
          </a:p>
          <a:p>
            <a:pPr>
              <a:lnSpc>
                <a:spcPct val="200000"/>
              </a:lnSpc>
            </a:pPr>
            <a:r>
              <a:rPr lang="en-GB" dirty="0"/>
              <a:t>Check multi-dimensional conditions (timestamps, users…)</a:t>
            </a:r>
          </a:p>
          <a:p>
            <a:endParaRPr lang="en-GB" dirty="0"/>
          </a:p>
        </p:txBody>
      </p:sp>
      <p:sp>
        <p:nvSpPr>
          <p:cNvPr id="7" name="Slide Number Placeholder 6">
            <a:extLst>
              <a:ext uri="{FF2B5EF4-FFF2-40B4-BE49-F238E27FC236}">
                <a16:creationId xmlns:a16="http://schemas.microsoft.com/office/drawing/2014/main" id="{8A17809F-29A8-2AD4-ACF0-2562AB24C524}"/>
              </a:ext>
            </a:extLst>
          </p:cNvPr>
          <p:cNvSpPr>
            <a:spLocks noGrp="1"/>
          </p:cNvSpPr>
          <p:nvPr>
            <p:ph type="sldNum" sz="quarter" idx="12"/>
          </p:nvPr>
        </p:nvSpPr>
        <p:spPr/>
        <p:txBody>
          <a:bodyPr/>
          <a:lstStyle/>
          <a:p>
            <a:fld id="{89999A9E-6FB1-44AA-AA52-193312814BBD}" type="slidenum">
              <a:rPr lang="en-GB" smtClean="0"/>
              <a:t>23</a:t>
            </a:fld>
            <a:endParaRPr lang="en-GB"/>
          </a:p>
        </p:txBody>
      </p:sp>
    </p:spTree>
    <p:extLst>
      <p:ext uri="{BB962C8B-B14F-4D97-AF65-F5344CB8AC3E}">
        <p14:creationId xmlns:p14="http://schemas.microsoft.com/office/powerpoint/2010/main" val="165565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lstStyle/>
          <a:p>
            <a:r>
              <a:rPr lang="en-GB"/>
              <a:t>How we can have it…	      </a:t>
            </a:r>
            <a:r>
              <a:rPr lang="en-GB" sz="2800"/>
              <a:t>… declarative approach!</a:t>
            </a:r>
            <a:endParaRPr lang="en-GB"/>
          </a:p>
        </p:txBody>
      </p:sp>
      <p:grpSp>
        <p:nvGrpSpPr>
          <p:cNvPr id="4" name="Group 3">
            <a:extLst>
              <a:ext uri="{FF2B5EF4-FFF2-40B4-BE49-F238E27FC236}">
                <a16:creationId xmlns:a16="http://schemas.microsoft.com/office/drawing/2014/main" id="{7C5505FC-2BD0-42F1-4797-DD24F355C357}"/>
              </a:ext>
            </a:extLst>
          </p:cNvPr>
          <p:cNvGrpSpPr/>
          <p:nvPr/>
        </p:nvGrpSpPr>
        <p:grpSpPr>
          <a:xfrm>
            <a:off x="838200" y="2424095"/>
            <a:ext cx="7640871" cy="725575"/>
            <a:chOff x="1861456" y="5095514"/>
            <a:chExt cx="7640871" cy="725575"/>
          </a:xfrm>
        </p:grpSpPr>
        <p:sp>
          <p:nvSpPr>
            <p:cNvPr id="7" name="Rectangle: Rounded Corners 6">
              <a:extLst>
                <a:ext uri="{FF2B5EF4-FFF2-40B4-BE49-F238E27FC236}">
                  <a16:creationId xmlns:a16="http://schemas.microsoft.com/office/drawing/2014/main" id="{889350F6-9574-61D0-E956-DA85FEC0B7D4}"/>
                </a:ext>
              </a:extLst>
            </p:cNvPr>
            <p:cNvSpPr/>
            <p:nvPr/>
          </p:nvSpPr>
          <p:spPr>
            <a:xfrm>
              <a:off x="3132488" y="5276613"/>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sp>
          <p:nvSpPr>
            <p:cNvPr id="8" name="Rectangle: Rounded Corners 7">
              <a:extLst>
                <a:ext uri="{FF2B5EF4-FFF2-40B4-BE49-F238E27FC236}">
                  <a16:creationId xmlns:a16="http://schemas.microsoft.com/office/drawing/2014/main" id="{5CD34CFB-7164-A30B-A5A3-6484A7E48489}"/>
                </a:ext>
              </a:extLst>
            </p:cNvPr>
            <p:cNvSpPr/>
            <p:nvPr/>
          </p:nvSpPr>
          <p:spPr>
            <a:xfrm>
              <a:off x="6655079" y="5276612"/>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cxnSp>
          <p:nvCxnSpPr>
            <p:cNvPr id="9" name="Straight Arrow Connector 8">
              <a:extLst>
                <a:ext uri="{FF2B5EF4-FFF2-40B4-BE49-F238E27FC236}">
                  <a16:creationId xmlns:a16="http://schemas.microsoft.com/office/drawing/2014/main" id="{282A2F97-5B81-3A62-5324-672DE3BFC6AE}"/>
                </a:ext>
              </a:extLst>
            </p:cNvPr>
            <p:cNvCxnSpPr>
              <a:cxnSpLocks/>
              <a:stCxn id="7" idx="3"/>
              <a:endCxn id="8" idx="1"/>
            </p:cNvCxnSpPr>
            <p:nvPr/>
          </p:nvCxnSpPr>
          <p:spPr>
            <a:xfrm flipV="1">
              <a:off x="5733020" y="5463870"/>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D4E7C01-BCF6-AF2D-B37F-55BFD336D411}"/>
                </a:ext>
              </a:extLst>
            </p:cNvPr>
            <p:cNvSpPr/>
            <p:nvPr/>
          </p:nvSpPr>
          <p:spPr>
            <a:xfrm>
              <a:off x="1861456" y="5095514"/>
              <a:ext cx="7640871" cy="72557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heckmark with solid fill">
              <a:extLst>
                <a:ext uri="{FF2B5EF4-FFF2-40B4-BE49-F238E27FC236}">
                  <a16:creationId xmlns:a16="http://schemas.microsoft.com/office/drawing/2014/main" id="{71E808A4-BD26-9BC3-4CA5-4FAD9169F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6972" y="5101089"/>
              <a:ext cx="720000" cy="720000"/>
            </a:xfrm>
            <a:prstGeom prst="rect">
              <a:avLst/>
            </a:prstGeom>
          </p:spPr>
        </p:pic>
      </p:grpSp>
      <p:sp>
        <p:nvSpPr>
          <p:cNvPr id="12" name="Arrow: Down 11">
            <a:extLst>
              <a:ext uri="{FF2B5EF4-FFF2-40B4-BE49-F238E27FC236}">
                <a16:creationId xmlns:a16="http://schemas.microsoft.com/office/drawing/2014/main" id="{D34272BD-80F8-ADB1-75B3-316D9091AFA1}"/>
              </a:ext>
            </a:extLst>
          </p:cNvPr>
          <p:cNvSpPr/>
          <p:nvPr/>
        </p:nvSpPr>
        <p:spPr>
          <a:xfrm>
            <a:off x="4457249" y="3330769"/>
            <a:ext cx="402771" cy="2115430"/>
          </a:xfrm>
          <a:prstGeom prst="downArrow">
            <a:avLst/>
          </a:prstGeom>
          <a:solidFill>
            <a:srgbClr val="F183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9BAE16C4-5E52-46B0-3360-FD625EF84E2E}"/>
              </a:ext>
            </a:extLst>
          </p:cNvPr>
          <p:cNvSpPr txBox="1">
            <a:spLocks/>
          </p:cNvSpPr>
          <p:nvPr/>
        </p:nvSpPr>
        <p:spPr>
          <a:xfrm>
            <a:off x="838200" y="1677099"/>
            <a:ext cx="105156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Conformance checking</a:t>
            </a:r>
            <a:r>
              <a:rPr lang="en-GB"/>
              <a:t> with DECLARE</a:t>
            </a:r>
          </a:p>
        </p:txBody>
      </p:sp>
      <p:sp>
        <p:nvSpPr>
          <p:cNvPr id="3" name="CasellaDiTesto 14">
            <a:extLst>
              <a:ext uri="{FF2B5EF4-FFF2-40B4-BE49-F238E27FC236}">
                <a16:creationId xmlns:a16="http://schemas.microsoft.com/office/drawing/2014/main" id="{931A7C8D-C1EE-0563-855D-82878FF5537A}"/>
              </a:ext>
            </a:extLst>
          </p:cNvPr>
          <p:cNvSpPr txBox="1">
            <a:spLocks noChangeArrowheads="1"/>
          </p:cNvSpPr>
          <p:nvPr/>
        </p:nvSpPr>
        <p:spPr bwMode="auto">
          <a:xfrm>
            <a:off x="5170793" y="4065318"/>
            <a:ext cx="5420162" cy="646331"/>
          </a:xfrm>
          <a:prstGeom prst="rect">
            <a:avLst/>
          </a:prstGeom>
          <a:noFill/>
          <a:ln>
            <a:noFill/>
          </a:ln>
          <a:extLst>
            <a:ext uri="{909E8E84-426E-40dd-AFC4-6F175D3DCCD1}">
              <a14:hiddenFill xmlns="" xmlns:mc="http://schemas.openxmlformats.org/markup-compatibility/2006" xmlns:a14="http://schemas.microsoft.com/office/drawing/2010/main">
                <a:solidFill>
                  <a:srgbClr val="FFFFFF"/>
                </a:solidFill>
              </a14:hiddenFill>
            </a:ext>
            <a:ext uri="{91240B29-F687-4f45-9708-019B960494DF}">
              <a14:hiddenLine xmlns="" xmlns:mc="http://schemas.openxmlformats.org/markup-compatibility/2006"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solidFill>
                  <a:schemeClr val="bg2">
                    <a:lumMod val="50000"/>
                  </a:schemeClr>
                </a:solidFill>
                <a:latin typeface="+mn-lt"/>
              </a:rPr>
              <a:t>Response(A, B)</a:t>
            </a:r>
            <a:br>
              <a:rPr lang="en-US" sz="1800">
                <a:solidFill>
                  <a:schemeClr val="bg2">
                    <a:lumMod val="50000"/>
                  </a:schemeClr>
                </a:solidFill>
                <a:latin typeface="+mn-lt"/>
              </a:rPr>
            </a:br>
            <a:r>
              <a:rPr lang="en-US" sz="1800" i="1">
                <a:solidFill>
                  <a:schemeClr val="bg2">
                    <a:lumMod val="50000"/>
                  </a:schemeClr>
                </a:solidFill>
                <a:latin typeface="+mn-lt"/>
              </a:rPr>
              <a:t>If A occurs in the process instance, then B occurs after A.</a:t>
            </a:r>
            <a:endParaRPr lang="en-US" sz="1800" b="1">
              <a:solidFill>
                <a:schemeClr val="bg2">
                  <a:lumMod val="50000"/>
                </a:schemeClr>
              </a:solidFill>
              <a:latin typeface="+mn-lt"/>
              <a:cs typeface="Arial" panose="020B0604020202020204" pitchFamily="34" charset="0"/>
            </a:endParaRPr>
          </a:p>
        </p:txBody>
      </p:sp>
      <p:pic>
        <p:nvPicPr>
          <p:cNvPr id="16" name="Picture 15" descr="A close-up of a black text&#10;&#10;Description automatically generated">
            <a:extLst>
              <a:ext uri="{FF2B5EF4-FFF2-40B4-BE49-F238E27FC236}">
                <a16:creationId xmlns:a16="http://schemas.microsoft.com/office/drawing/2014/main" id="{467D32AF-5D3B-6FB1-C1A1-B0B47DBD1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0929" y="5627297"/>
            <a:ext cx="5975410" cy="972000"/>
          </a:xfrm>
          <a:prstGeom prst="rect">
            <a:avLst/>
          </a:prstGeom>
        </p:spPr>
      </p:pic>
      <p:sp>
        <p:nvSpPr>
          <p:cNvPr id="14" name="Slide Number Placeholder 13">
            <a:extLst>
              <a:ext uri="{FF2B5EF4-FFF2-40B4-BE49-F238E27FC236}">
                <a16:creationId xmlns:a16="http://schemas.microsoft.com/office/drawing/2014/main" id="{0C5CB70A-50BF-FD88-8774-B5F8D7797B56}"/>
              </a:ext>
            </a:extLst>
          </p:cNvPr>
          <p:cNvSpPr>
            <a:spLocks noGrp="1"/>
          </p:cNvSpPr>
          <p:nvPr>
            <p:ph type="sldNum" sz="quarter" idx="12"/>
          </p:nvPr>
        </p:nvSpPr>
        <p:spPr/>
        <p:txBody>
          <a:bodyPr/>
          <a:lstStyle/>
          <a:p>
            <a:fld id="{89999A9E-6FB1-44AA-AA52-193312814BBD}" type="slidenum">
              <a:rPr lang="en-GB" smtClean="0"/>
              <a:t>24</a:t>
            </a:fld>
            <a:endParaRPr lang="en-GB"/>
          </a:p>
        </p:txBody>
      </p:sp>
    </p:spTree>
    <p:extLst>
      <p:ext uri="{BB962C8B-B14F-4D97-AF65-F5344CB8AC3E}">
        <p14:creationId xmlns:p14="http://schemas.microsoft.com/office/powerpoint/2010/main" val="972715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7F33-BC38-FC0B-8A8C-E016967391EF}"/>
              </a:ext>
            </a:extLst>
          </p:cNvPr>
          <p:cNvSpPr>
            <a:spLocks noGrp="1"/>
          </p:cNvSpPr>
          <p:nvPr>
            <p:ph type="title"/>
          </p:nvPr>
        </p:nvSpPr>
        <p:spPr/>
        <p:txBody>
          <a:bodyPr/>
          <a:lstStyle/>
          <a:p>
            <a:r>
              <a:rPr lang="en-GB"/>
              <a:t>What we want</a:t>
            </a:r>
          </a:p>
        </p:txBody>
      </p:sp>
      <p:sp>
        <p:nvSpPr>
          <p:cNvPr id="3" name="Content Placeholder 2">
            <a:extLst>
              <a:ext uri="{FF2B5EF4-FFF2-40B4-BE49-F238E27FC236}">
                <a16:creationId xmlns:a16="http://schemas.microsoft.com/office/drawing/2014/main" id="{A39D4262-2C2D-5373-31C1-D178D45BDDD9}"/>
              </a:ext>
            </a:extLst>
          </p:cNvPr>
          <p:cNvSpPr>
            <a:spLocks noGrp="1"/>
          </p:cNvSpPr>
          <p:nvPr>
            <p:ph idx="1"/>
          </p:nvPr>
        </p:nvSpPr>
        <p:spPr/>
        <p:txBody>
          <a:bodyPr/>
          <a:lstStyle/>
          <a:p>
            <a:pPr>
              <a:lnSpc>
                <a:spcPct val="200000"/>
              </a:lnSpc>
            </a:pPr>
            <a:r>
              <a:rPr lang="en-GB" dirty="0"/>
              <a:t>Focus on what matters (no E2E knowledge required)</a:t>
            </a:r>
          </a:p>
          <a:p>
            <a:pPr lvl="1">
              <a:lnSpc>
                <a:spcPct val="100000"/>
              </a:lnSpc>
              <a:buFont typeface="Wingdings" panose="05000000000000000000" pitchFamily="2" charset="2"/>
              <a:buChar char="Ø"/>
            </a:pPr>
            <a:r>
              <a:rPr lang="en-GB" dirty="0"/>
              <a:t>Clear definition on what is allowed and what is not in a process execution</a:t>
            </a:r>
          </a:p>
          <a:p>
            <a:pPr>
              <a:lnSpc>
                <a:spcPct val="200000"/>
              </a:lnSpc>
            </a:pPr>
            <a:r>
              <a:rPr lang="en-GB" dirty="0"/>
              <a:t>Robust to process change</a:t>
            </a:r>
          </a:p>
          <a:p>
            <a:pPr>
              <a:lnSpc>
                <a:spcPct val="200000"/>
              </a:lnSpc>
            </a:pPr>
            <a:r>
              <a:rPr lang="en-GB" dirty="0"/>
              <a:t>Check multi-dimensional conditions (timestamps, users…)</a:t>
            </a:r>
          </a:p>
          <a:p>
            <a:endParaRPr lang="en-GB" dirty="0"/>
          </a:p>
        </p:txBody>
      </p:sp>
      <p:pic>
        <p:nvPicPr>
          <p:cNvPr id="5" name="Graphic 4" descr="Checkmark with solid fill">
            <a:extLst>
              <a:ext uri="{FF2B5EF4-FFF2-40B4-BE49-F238E27FC236}">
                <a16:creationId xmlns:a16="http://schemas.microsoft.com/office/drawing/2014/main" id="{F45C0B8B-8AD6-1FA2-DB46-84F29D6C2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9" y="3494316"/>
            <a:ext cx="720000" cy="720000"/>
          </a:xfrm>
          <a:prstGeom prst="rect">
            <a:avLst/>
          </a:prstGeom>
        </p:spPr>
      </p:pic>
      <p:pic>
        <p:nvPicPr>
          <p:cNvPr id="6" name="Graphic 5" descr="Checkmark with solid fill">
            <a:extLst>
              <a:ext uri="{FF2B5EF4-FFF2-40B4-BE49-F238E27FC236}">
                <a16:creationId xmlns:a16="http://schemas.microsoft.com/office/drawing/2014/main" id="{AED6436A-1AA5-5E5A-221C-FA981EB47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9" y="2090059"/>
            <a:ext cx="720000" cy="720000"/>
          </a:xfrm>
          <a:prstGeom prst="rect">
            <a:avLst/>
          </a:prstGeom>
        </p:spPr>
      </p:pic>
      <p:sp>
        <p:nvSpPr>
          <p:cNvPr id="9" name="Slide Number Placeholder 8">
            <a:extLst>
              <a:ext uri="{FF2B5EF4-FFF2-40B4-BE49-F238E27FC236}">
                <a16:creationId xmlns:a16="http://schemas.microsoft.com/office/drawing/2014/main" id="{E4ED346B-7184-72E4-53C1-3C72322612C9}"/>
              </a:ext>
            </a:extLst>
          </p:cNvPr>
          <p:cNvSpPr>
            <a:spLocks noGrp="1"/>
          </p:cNvSpPr>
          <p:nvPr>
            <p:ph type="sldNum" sz="quarter" idx="12"/>
          </p:nvPr>
        </p:nvSpPr>
        <p:spPr/>
        <p:txBody>
          <a:bodyPr/>
          <a:lstStyle/>
          <a:p>
            <a:fld id="{89999A9E-6FB1-44AA-AA52-193312814BBD}" type="slidenum">
              <a:rPr lang="en-GB" smtClean="0"/>
              <a:t>25</a:t>
            </a:fld>
            <a:endParaRPr lang="en-GB"/>
          </a:p>
        </p:txBody>
      </p:sp>
    </p:spTree>
    <p:extLst>
      <p:ext uri="{BB962C8B-B14F-4D97-AF65-F5344CB8AC3E}">
        <p14:creationId xmlns:p14="http://schemas.microsoft.com/office/powerpoint/2010/main" val="75496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7F33-BC38-FC0B-8A8C-E016967391EF}"/>
              </a:ext>
            </a:extLst>
          </p:cNvPr>
          <p:cNvSpPr>
            <a:spLocks noGrp="1"/>
          </p:cNvSpPr>
          <p:nvPr>
            <p:ph type="title"/>
          </p:nvPr>
        </p:nvSpPr>
        <p:spPr/>
        <p:txBody>
          <a:bodyPr/>
          <a:lstStyle/>
          <a:p>
            <a:r>
              <a:rPr lang="en-GB"/>
              <a:t>What we want</a:t>
            </a:r>
          </a:p>
        </p:txBody>
      </p:sp>
      <p:sp>
        <p:nvSpPr>
          <p:cNvPr id="3" name="Content Placeholder 2">
            <a:extLst>
              <a:ext uri="{FF2B5EF4-FFF2-40B4-BE49-F238E27FC236}">
                <a16:creationId xmlns:a16="http://schemas.microsoft.com/office/drawing/2014/main" id="{A39D4262-2C2D-5373-31C1-D178D45BDDD9}"/>
              </a:ext>
            </a:extLst>
          </p:cNvPr>
          <p:cNvSpPr>
            <a:spLocks noGrp="1"/>
          </p:cNvSpPr>
          <p:nvPr>
            <p:ph idx="1"/>
          </p:nvPr>
        </p:nvSpPr>
        <p:spPr>
          <a:xfrm>
            <a:off x="838200" y="1847850"/>
            <a:ext cx="10515600" cy="4351338"/>
          </a:xfrm>
        </p:spPr>
        <p:txBody>
          <a:bodyPr/>
          <a:lstStyle/>
          <a:p>
            <a:pPr>
              <a:lnSpc>
                <a:spcPct val="200000"/>
              </a:lnSpc>
            </a:pPr>
            <a:r>
              <a:rPr lang="en-GB" dirty="0"/>
              <a:t>Focus on what matters (no E2E knowledge required)</a:t>
            </a:r>
          </a:p>
          <a:p>
            <a:pPr lvl="1">
              <a:lnSpc>
                <a:spcPct val="100000"/>
              </a:lnSpc>
              <a:buFont typeface="Wingdings" panose="05000000000000000000" pitchFamily="2" charset="2"/>
              <a:buChar char="Ø"/>
            </a:pPr>
            <a:r>
              <a:rPr lang="en-GB" dirty="0"/>
              <a:t>Clear definition on what is allowed and what is not in a process execution</a:t>
            </a:r>
          </a:p>
          <a:p>
            <a:pPr>
              <a:lnSpc>
                <a:spcPct val="200000"/>
              </a:lnSpc>
            </a:pPr>
            <a:r>
              <a:rPr lang="en-GB" dirty="0"/>
              <a:t>Robust to process change</a:t>
            </a:r>
          </a:p>
          <a:p>
            <a:pPr>
              <a:lnSpc>
                <a:spcPct val="200000"/>
              </a:lnSpc>
            </a:pPr>
            <a:r>
              <a:rPr lang="en-GB" dirty="0"/>
              <a:t>Check multi-dimensional conditions (timestamps, users…)</a:t>
            </a:r>
          </a:p>
        </p:txBody>
      </p:sp>
      <p:pic>
        <p:nvPicPr>
          <p:cNvPr id="5" name="Graphic 4" descr="Checkmark with solid fill">
            <a:extLst>
              <a:ext uri="{FF2B5EF4-FFF2-40B4-BE49-F238E27FC236}">
                <a16:creationId xmlns:a16="http://schemas.microsoft.com/office/drawing/2014/main" id="{F45C0B8B-8AD6-1FA2-DB46-84F29D6C2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9" y="3494316"/>
            <a:ext cx="720000" cy="720000"/>
          </a:xfrm>
          <a:prstGeom prst="rect">
            <a:avLst/>
          </a:prstGeom>
        </p:spPr>
      </p:pic>
      <p:pic>
        <p:nvPicPr>
          <p:cNvPr id="6" name="Graphic 5" descr="Checkmark with solid fill">
            <a:extLst>
              <a:ext uri="{FF2B5EF4-FFF2-40B4-BE49-F238E27FC236}">
                <a16:creationId xmlns:a16="http://schemas.microsoft.com/office/drawing/2014/main" id="{AED6436A-1AA5-5E5A-221C-FA981EB47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9" y="2090059"/>
            <a:ext cx="720000" cy="720000"/>
          </a:xfrm>
          <a:prstGeom prst="rect">
            <a:avLst/>
          </a:prstGeom>
        </p:spPr>
      </p:pic>
      <p:pic>
        <p:nvPicPr>
          <p:cNvPr id="7" name="Graphic 6" descr="Question Mark with solid fill">
            <a:extLst>
              <a:ext uri="{FF2B5EF4-FFF2-40B4-BE49-F238E27FC236}">
                <a16:creationId xmlns:a16="http://schemas.microsoft.com/office/drawing/2014/main" id="{A899EBBC-6831-29FC-13E0-11F57002C0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085" y="4538573"/>
            <a:ext cx="720000" cy="720000"/>
          </a:xfrm>
          <a:prstGeom prst="rect">
            <a:avLst/>
          </a:prstGeom>
        </p:spPr>
      </p:pic>
      <p:sp>
        <p:nvSpPr>
          <p:cNvPr id="11" name="Slide Number Placeholder 10">
            <a:extLst>
              <a:ext uri="{FF2B5EF4-FFF2-40B4-BE49-F238E27FC236}">
                <a16:creationId xmlns:a16="http://schemas.microsoft.com/office/drawing/2014/main" id="{8199D822-BB2D-AC50-BAAA-36A8D9F0CD72}"/>
              </a:ext>
            </a:extLst>
          </p:cNvPr>
          <p:cNvSpPr>
            <a:spLocks noGrp="1"/>
          </p:cNvSpPr>
          <p:nvPr>
            <p:ph type="sldNum" sz="quarter" idx="12"/>
          </p:nvPr>
        </p:nvSpPr>
        <p:spPr/>
        <p:txBody>
          <a:bodyPr/>
          <a:lstStyle/>
          <a:p>
            <a:fld id="{89999A9E-6FB1-44AA-AA52-193312814BBD}" type="slidenum">
              <a:rPr lang="en-GB" smtClean="0"/>
              <a:t>26</a:t>
            </a:fld>
            <a:endParaRPr lang="en-GB"/>
          </a:p>
        </p:txBody>
      </p:sp>
    </p:spTree>
    <p:extLst>
      <p:ext uri="{BB962C8B-B14F-4D97-AF65-F5344CB8AC3E}">
        <p14:creationId xmlns:p14="http://schemas.microsoft.com/office/powerpoint/2010/main" val="148038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7F33-BC38-FC0B-8A8C-E016967391EF}"/>
              </a:ext>
            </a:extLst>
          </p:cNvPr>
          <p:cNvSpPr>
            <a:spLocks noGrp="1"/>
          </p:cNvSpPr>
          <p:nvPr>
            <p:ph type="title"/>
          </p:nvPr>
        </p:nvSpPr>
        <p:spPr/>
        <p:txBody>
          <a:bodyPr/>
          <a:lstStyle/>
          <a:p>
            <a:r>
              <a:rPr lang="en-GB"/>
              <a:t>What we want</a:t>
            </a:r>
          </a:p>
        </p:txBody>
      </p:sp>
      <p:sp>
        <p:nvSpPr>
          <p:cNvPr id="3" name="Content Placeholder 2">
            <a:extLst>
              <a:ext uri="{FF2B5EF4-FFF2-40B4-BE49-F238E27FC236}">
                <a16:creationId xmlns:a16="http://schemas.microsoft.com/office/drawing/2014/main" id="{A39D4262-2C2D-5373-31C1-D178D45BDDD9}"/>
              </a:ext>
            </a:extLst>
          </p:cNvPr>
          <p:cNvSpPr>
            <a:spLocks noGrp="1"/>
          </p:cNvSpPr>
          <p:nvPr>
            <p:ph idx="1"/>
          </p:nvPr>
        </p:nvSpPr>
        <p:spPr>
          <a:xfrm>
            <a:off x="838200" y="1847850"/>
            <a:ext cx="10515600" cy="4351338"/>
          </a:xfrm>
        </p:spPr>
        <p:txBody>
          <a:bodyPr/>
          <a:lstStyle/>
          <a:p>
            <a:pPr>
              <a:lnSpc>
                <a:spcPct val="200000"/>
              </a:lnSpc>
            </a:pPr>
            <a:r>
              <a:rPr lang="en-GB" dirty="0"/>
              <a:t>Focus on what matters (no E2E knowledge required)</a:t>
            </a:r>
          </a:p>
          <a:p>
            <a:pPr lvl="1">
              <a:lnSpc>
                <a:spcPct val="100000"/>
              </a:lnSpc>
              <a:buFont typeface="Wingdings" panose="05000000000000000000" pitchFamily="2" charset="2"/>
              <a:buChar char="Ø"/>
            </a:pPr>
            <a:r>
              <a:rPr lang="en-GB" dirty="0"/>
              <a:t>Clear definition on what is allowed and what is not in a process execution</a:t>
            </a:r>
          </a:p>
          <a:p>
            <a:pPr>
              <a:lnSpc>
                <a:spcPct val="200000"/>
              </a:lnSpc>
            </a:pPr>
            <a:r>
              <a:rPr lang="en-GB" dirty="0"/>
              <a:t>Robust to process change</a:t>
            </a:r>
          </a:p>
          <a:p>
            <a:pPr>
              <a:lnSpc>
                <a:spcPct val="200000"/>
              </a:lnSpc>
            </a:pPr>
            <a:r>
              <a:rPr lang="en-GB" dirty="0"/>
              <a:t>Check multi-dimensional conditions (timestamps, users…)</a:t>
            </a:r>
          </a:p>
        </p:txBody>
      </p:sp>
      <p:pic>
        <p:nvPicPr>
          <p:cNvPr id="5" name="Graphic 4" descr="Checkmark with solid fill">
            <a:extLst>
              <a:ext uri="{FF2B5EF4-FFF2-40B4-BE49-F238E27FC236}">
                <a16:creationId xmlns:a16="http://schemas.microsoft.com/office/drawing/2014/main" id="{F45C0B8B-8AD6-1FA2-DB46-84F29D6C2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9" y="3494316"/>
            <a:ext cx="720000" cy="720000"/>
          </a:xfrm>
          <a:prstGeom prst="rect">
            <a:avLst/>
          </a:prstGeom>
        </p:spPr>
      </p:pic>
      <p:pic>
        <p:nvPicPr>
          <p:cNvPr id="6" name="Graphic 5" descr="Checkmark with solid fill">
            <a:extLst>
              <a:ext uri="{FF2B5EF4-FFF2-40B4-BE49-F238E27FC236}">
                <a16:creationId xmlns:a16="http://schemas.microsoft.com/office/drawing/2014/main" id="{AED6436A-1AA5-5E5A-221C-FA981EB47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9" y="2090059"/>
            <a:ext cx="720000" cy="720000"/>
          </a:xfrm>
          <a:prstGeom prst="rect">
            <a:avLst/>
          </a:prstGeom>
        </p:spPr>
      </p:pic>
      <p:sp>
        <p:nvSpPr>
          <p:cNvPr id="4" name="TextBox 3">
            <a:extLst>
              <a:ext uri="{FF2B5EF4-FFF2-40B4-BE49-F238E27FC236}">
                <a16:creationId xmlns:a16="http://schemas.microsoft.com/office/drawing/2014/main" id="{A97155A3-CBA7-52CF-61FF-2E01DD2EFD78}"/>
              </a:ext>
            </a:extLst>
          </p:cNvPr>
          <p:cNvSpPr txBox="1"/>
          <p:nvPr/>
        </p:nvSpPr>
        <p:spPr>
          <a:xfrm>
            <a:off x="838199" y="5208394"/>
            <a:ext cx="5681363" cy="584775"/>
          </a:xfrm>
          <a:prstGeom prst="rect">
            <a:avLst/>
          </a:prstGeom>
          <a:noFill/>
        </p:spPr>
        <p:txBody>
          <a:bodyPr wrap="none" rtlCol="0">
            <a:spAutoFit/>
          </a:bodyPr>
          <a:lstStyle/>
          <a:p>
            <a:r>
              <a:rPr lang="en-GB" sz="3200"/>
              <a:t>with Multi-Perspective DECLARE!</a:t>
            </a:r>
          </a:p>
        </p:txBody>
      </p:sp>
      <p:sp>
        <p:nvSpPr>
          <p:cNvPr id="11" name="Slide Number Placeholder 10">
            <a:extLst>
              <a:ext uri="{FF2B5EF4-FFF2-40B4-BE49-F238E27FC236}">
                <a16:creationId xmlns:a16="http://schemas.microsoft.com/office/drawing/2014/main" id="{8199D822-BB2D-AC50-BAAA-36A8D9F0CD72}"/>
              </a:ext>
            </a:extLst>
          </p:cNvPr>
          <p:cNvSpPr>
            <a:spLocks noGrp="1"/>
          </p:cNvSpPr>
          <p:nvPr>
            <p:ph type="sldNum" sz="quarter" idx="12"/>
          </p:nvPr>
        </p:nvSpPr>
        <p:spPr/>
        <p:txBody>
          <a:bodyPr/>
          <a:lstStyle/>
          <a:p>
            <a:fld id="{89999A9E-6FB1-44AA-AA52-193312814BBD}" type="slidenum">
              <a:rPr lang="en-GB" smtClean="0"/>
              <a:t>27</a:t>
            </a:fld>
            <a:endParaRPr lang="en-GB"/>
          </a:p>
        </p:txBody>
      </p:sp>
      <p:pic>
        <p:nvPicPr>
          <p:cNvPr id="8" name="Graphic 7" descr="Checkmark with solid fill">
            <a:extLst>
              <a:ext uri="{FF2B5EF4-FFF2-40B4-BE49-F238E27FC236}">
                <a16:creationId xmlns:a16="http://schemas.microsoft.com/office/drawing/2014/main" id="{A10860EE-8203-00DA-AC18-7620731CE1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198" y="4488394"/>
            <a:ext cx="720000" cy="720000"/>
          </a:xfrm>
          <a:prstGeom prst="rect">
            <a:avLst/>
          </a:prstGeom>
        </p:spPr>
      </p:pic>
    </p:spTree>
    <p:extLst>
      <p:ext uri="{BB962C8B-B14F-4D97-AF65-F5344CB8AC3E}">
        <p14:creationId xmlns:p14="http://schemas.microsoft.com/office/powerpoint/2010/main" val="892137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normAutofit/>
          </a:bodyPr>
          <a:lstStyle/>
          <a:p>
            <a:r>
              <a:rPr lang="en-GB"/>
              <a:t>Query Checking</a:t>
            </a:r>
            <a:br>
              <a:rPr lang="en-GB"/>
            </a:br>
            <a:r>
              <a:rPr lang="en-GB" sz="3200" i="1"/>
              <a:t>				        A new way to analyse processes</a:t>
            </a:r>
            <a:endParaRPr lang="en-GB" i="1"/>
          </a:p>
        </p:txBody>
      </p:sp>
      <p:sp>
        <p:nvSpPr>
          <p:cNvPr id="15" name="Content Placeholder 2">
            <a:extLst>
              <a:ext uri="{FF2B5EF4-FFF2-40B4-BE49-F238E27FC236}">
                <a16:creationId xmlns:a16="http://schemas.microsoft.com/office/drawing/2014/main" id="{9BAE16C4-5E52-46B0-3360-FD625EF84E2E}"/>
              </a:ext>
            </a:extLst>
          </p:cNvPr>
          <p:cNvSpPr txBox="1">
            <a:spLocks/>
          </p:cNvSpPr>
          <p:nvPr/>
        </p:nvSpPr>
        <p:spPr>
          <a:xfrm>
            <a:off x="838200" y="1677099"/>
            <a:ext cx="52578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Conformance Checking</a:t>
            </a:r>
          </a:p>
        </p:txBody>
      </p:sp>
      <p:sp>
        <p:nvSpPr>
          <p:cNvPr id="9" name="Slide Number Placeholder 8">
            <a:extLst>
              <a:ext uri="{FF2B5EF4-FFF2-40B4-BE49-F238E27FC236}">
                <a16:creationId xmlns:a16="http://schemas.microsoft.com/office/drawing/2014/main" id="{985AF743-7285-C906-8061-692C7F1E404B}"/>
              </a:ext>
            </a:extLst>
          </p:cNvPr>
          <p:cNvSpPr>
            <a:spLocks noGrp="1"/>
          </p:cNvSpPr>
          <p:nvPr>
            <p:ph type="sldNum" sz="quarter" idx="12"/>
          </p:nvPr>
        </p:nvSpPr>
        <p:spPr/>
        <p:txBody>
          <a:bodyPr/>
          <a:lstStyle/>
          <a:p>
            <a:fld id="{89999A9E-6FB1-44AA-AA52-193312814BBD}" type="slidenum">
              <a:rPr lang="en-GB" smtClean="0"/>
              <a:t>28</a:t>
            </a:fld>
            <a:endParaRPr lang="en-GB"/>
          </a:p>
        </p:txBody>
      </p:sp>
      <p:sp>
        <p:nvSpPr>
          <p:cNvPr id="4" name="Content Placeholder 2">
            <a:extLst>
              <a:ext uri="{FF2B5EF4-FFF2-40B4-BE49-F238E27FC236}">
                <a16:creationId xmlns:a16="http://schemas.microsoft.com/office/drawing/2014/main" id="{A7B9AF12-40CB-E8E6-6DBA-A421E60D0A29}"/>
              </a:ext>
            </a:extLst>
          </p:cNvPr>
          <p:cNvSpPr txBox="1">
            <a:spLocks/>
          </p:cNvSpPr>
          <p:nvPr/>
        </p:nvSpPr>
        <p:spPr>
          <a:xfrm>
            <a:off x="6096000" y="1690688"/>
            <a:ext cx="52578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Query Checking</a:t>
            </a:r>
          </a:p>
        </p:txBody>
      </p:sp>
      <p:sp>
        <p:nvSpPr>
          <p:cNvPr id="7" name="Rectangle: Rounded Corners 6">
            <a:extLst>
              <a:ext uri="{FF2B5EF4-FFF2-40B4-BE49-F238E27FC236}">
                <a16:creationId xmlns:a16="http://schemas.microsoft.com/office/drawing/2014/main" id="{CDFC7F76-9A13-2BE5-F2AB-13CB9F2B90A0}"/>
              </a:ext>
            </a:extLst>
          </p:cNvPr>
          <p:cNvSpPr/>
          <p:nvPr/>
        </p:nvSpPr>
        <p:spPr>
          <a:xfrm>
            <a:off x="838200" y="2428240"/>
            <a:ext cx="4678680" cy="1225316"/>
          </a:xfrm>
          <a:prstGeom prst="roundRect">
            <a:avLst>
              <a:gd name="adj" fmla="val 7778"/>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a:solidFill>
                  <a:sysClr val="windowText" lastClr="000000"/>
                </a:solidFill>
              </a:rPr>
              <a:t>Process model</a:t>
            </a:r>
          </a:p>
          <a:p>
            <a:pPr marL="342900" indent="-342900">
              <a:buFont typeface="+mj-lt"/>
              <a:buAutoNum type="arabicPeriod"/>
            </a:pPr>
            <a:r>
              <a:rPr lang="en-GB">
                <a:solidFill>
                  <a:sysClr val="windowText" lastClr="000000"/>
                </a:solidFill>
              </a:rPr>
              <a:t>Existence(Create PO) | </a:t>
            </a:r>
            <a:r>
              <a:rPr lang="en-GB">
                <a:solidFill>
                  <a:sysClr val="windowText" lastClr="000000"/>
                </a:solidFill>
                <a:highlight>
                  <a:srgbClr val="FFFF00"/>
                </a:highlight>
              </a:rPr>
              <a:t>user = “RIVA”</a:t>
            </a:r>
          </a:p>
          <a:p>
            <a:pPr marL="342900" indent="-342900">
              <a:buFont typeface="+mj-lt"/>
              <a:buAutoNum type="arabicPeriod"/>
            </a:pPr>
            <a:r>
              <a:rPr lang="en-GB">
                <a:solidFill>
                  <a:sysClr val="windowText" lastClr="000000"/>
                </a:solidFill>
              </a:rPr>
              <a:t>Response(Create PO, Receive Invoice)</a:t>
            </a:r>
          </a:p>
        </p:txBody>
      </p:sp>
      <p:sp>
        <p:nvSpPr>
          <p:cNvPr id="8" name="Rectangle: Rounded Corners 7">
            <a:extLst>
              <a:ext uri="{FF2B5EF4-FFF2-40B4-BE49-F238E27FC236}">
                <a16:creationId xmlns:a16="http://schemas.microsoft.com/office/drawing/2014/main" id="{46C7DD70-3E05-788B-B94C-524CC2160C32}"/>
              </a:ext>
            </a:extLst>
          </p:cNvPr>
          <p:cNvSpPr/>
          <p:nvPr/>
        </p:nvSpPr>
        <p:spPr>
          <a:xfrm>
            <a:off x="6096000" y="2428240"/>
            <a:ext cx="4678680" cy="1225316"/>
          </a:xfrm>
          <a:prstGeom prst="roundRect">
            <a:avLst>
              <a:gd name="adj" fmla="val 7778"/>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a:solidFill>
                  <a:sysClr val="windowText" lastClr="000000"/>
                </a:solidFill>
              </a:rPr>
              <a:t>Process model</a:t>
            </a:r>
          </a:p>
          <a:p>
            <a:pPr marL="342900" indent="-342900">
              <a:buFont typeface="+mj-lt"/>
              <a:buAutoNum type="arabicPeriod"/>
            </a:pPr>
            <a:r>
              <a:rPr lang="en-GB">
                <a:solidFill>
                  <a:sysClr val="windowText" lastClr="000000"/>
                </a:solidFill>
              </a:rPr>
              <a:t>Existence(Create PO) | user = </a:t>
            </a:r>
            <a:r>
              <a:rPr lang="en-GB" sz="1800" b="1">
                <a:solidFill>
                  <a:sysClr val="windowText" lastClr="000000"/>
                </a:solidFill>
                <a:latin typeface="Lucida Sans Typewriter" panose="020B0509030504030204" pitchFamily="49" charset="0"/>
              </a:rPr>
              <a:t> </a:t>
            </a:r>
            <a:r>
              <a:rPr lang="en-GB" sz="1800" b="1">
                <a:solidFill>
                  <a:sysClr val="windowText" lastClr="000000"/>
                </a:solidFill>
                <a:highlight>
                  <a:srgbClr val="FFFF00"/>
                </a:highlight>
                <a:latin typeface="Lucida Sans Typewriter" panose="020B0509030504030204" pitchFamily="49" charset="0"/>
              </a:rPr>
              <a:t>?</a:t>
            </a:r>
            <a:r>
              <a:rPr lang="en-GB" sz="1800" b="1">
                <a:solidFill>
                  <a:sysClr val="windowText" lastClr="000000"/>
                </a:solidFill>
                <a:latin typeface="Lucida Sans Typewriter" panose="020B0509030504030204" pitchFamily="49" charset="0"/>
              </a:rPr>
              <a:t> </a:t>
            </a:r>
            <a:endParaRPr lang="en-GB">
              <a:solidFill>
                <a:sysClr val="windowText" lastClr="000000"/>
              </a:solidFill>
            </a:endParaRPr>
          </a:p>
          <a:p>
            <a:pPr marL="342900" indent="-342900">
              <a:buFont typeface="+mj-lt"/>
              <a:buAutoNum type="arabicPeriod"/>
            </a:pPr>
            <a:r>
              <a:rPr lang="en-GB">
                <a:solidFill>
                  <a:sysClr val="windowText" lastClr="000000"/>
                </a:solidFill>
              </a:rPr>
              <a:t>Response(Create PO, </a:t>
            </a:r>
            <a:r>
              <a:rPr lang="en-GB" sz="2000" b="1">
                <a:solidFill>
                  <a:sysClr val="windowText" lastClr="000000"/>
                </a:solidFill>
                <a:latin typeface="Lucida Sans Typewriter" panose="020B0509030504030204" pitchFamily="49" charset="0"/>
              </a:rPr>
              <a:t> </a:t>
            </a:r>
            <a:r>
              <a:rPr lang="en-GB" sz="2000" b="1">
                <a:solidFill>
                  <a:sysClr val="windowText" lastClr="000000"/>
                </a:solidFill>
                <a:highlight>
                  <a:srgbClr val="FFFF00"/>
                </a:highlight>
                <a:latin typeface="Lucida Sans Typewriter" panose="020B0509030504030204" pitchFamily="49" charset="0"/>
              </a:rPr>
              <a:t>?</a:t>
            </a:r>
            <a:r>
              <a:rPr lang="en-GB" sz="2000" b="1">
                <a:solidFill>
                  <a:sysClr val="windowText" lastClr="000000"/>
                </a:solidFill>
                <a:latin typeface="Lucida Sans Typewriter" panose="020B0509030504030204" pitchFamily="49" charset="0"/>
              </a:rPr>
              <a:t> </a:t>
            </a:r>
            <a:r>
              <a:rPr lang="en-GB">
                <a:solidFill>
                  <a:sysClr val="windowText" lastClr="000000"/>
                </a:solidFill>
              </a:rPr>
              <a:t>)</a:t>
            </a:r>
          </a:p>
        </p:txBody>
      </p:sp>
      <p:sp>
        <p:nvSpPr>
          <p:cNvPr id="10" name="TextBox 9">
            <a:extLst>
              <a:ext uri="{FF2B5EF4-FFF2-40B4-BE49-F238E27FC236}">
                <a16:creationId xmlns:a16="http://schemas.microsoft.com/office/drawing/2014/main" id="{BEFE402C-062C-913A-A27E-DE4DB875D6DE}"/>
              </a:ext>
            </a:extLst>
          </p:cNvPr>
          <p:cNvSpPr txBox="1"/>
          <p:nvPr/>
        </p:nvSpPr>
        <p:spPr>
          <a:xfrm>
            <a:off x="838200" y="5156021"/>
            <a:ext cx="4678680" cy="1200329"/>
          </a:xfrm>
          <a:prstGeom prst="rect">
            <a:avLst/>
          </a:prstGeom>
          <a:noFill/>
        </p:spPr>
        <p:txBody>
          <a:bodyPr wrap="square" rtlCol="0">
            <a:spAutoFit/>
          </a:bodyPr>
          <a:lstStyle/>
          <a:p>
            <a:r>
              <a:rPr lang="en-GB"/>
              <a:t>Execution 1	</a:t>
            </a:r>
            <a:r>
              <a:rPr lang="en-GB">
                <a:solidFill>
                  <a:schemeClr val="accent6"/>
                </a:solidFill>
              </a:rPr>
              <a:t>Conformant</a:t>
            </a:r>
          </a:p>
          <a:p>
            <a:r>
              <a:rPr lang="en-GB"/>
              <a:t>Execution 2	</a:t>
            </a:r>
            <a:r>
              <a:rPr lang="en-GB">
                <a:solidFill>
                  <a:schemeClr val="accent6"/>
                </a:solidFill>
              </a:rPr>
              <a:t>Conformant</a:t>
            </a:r>
          </a:p>
          <a:p>
            <a:r>
              <a:rPr lang="en-GB"/>
              <a:t>Execution 3	</a:t>
            </a:r>
            <a:r>
              <a:rPr lang="en-GB">
                <a:solidFill>
                  <a:srgbClr val="FF0000"/>
                </a:solidFill>
              </a:rPr>
              <a:t>Non-conformant</a:t>
            </a:r>
          </a:p>
          <a:p>
            <a:r>
              <a:rPr lang="en-GB"/>
              <a:t>…</a:t>
            </a:r>
          </a:p>
        </p:txBody>
      </p:sp>
      <p:cxnSp>
        <p:nvCxnSpPr>
          <p:cNvPr id="13" name="Straight Arrow Connector 12">
            <a:extLst>
              <a:ext uri="{FF2B5EF4-FFF2-40B4-BE49-F238E27FC236}">
                <a16:creationId xmlns:a16="http://schemas.microsoft.com/office/drawing/2014/main" id="{3E10B989-582B-11F3-0821-93E948863E61}"/>
              </a:ext>
            </a:extLst>
          </p:cNvPr>
          <p:cNvCxnSpPr>
            <a:cxnSpLocks/>
          </p:cNvCxnSpPr>
          <p:nvPr/>
        </p:nvCxnSpPr>
        <p:spPr>
          <a:xfrm>
            <a:off x="1432560" y="3779520"/>
            <a:ext cx="0" cy="1259840"/>
          </a:xfrm>
          <a:prstGeom prst="straightConnector1">
            <a:avLst/>
          </a:prstGeom>
          <a:ln w="5715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D5FE03-7DB7-295C-2008-781E1F4452B8}"/>
              </a:ext>
            </a:extLst>
          </p:cNvPr>
          <p:cNvSpPr txBox="1"/>
          <p:nvPr/>
        </p:nvSpPr>
        <p:spPr>
          <a:xfrm>
            <a:off x="1432560" y="4224774"/>
            <a:ext cx="3200400" cy="369332"/>
          </a:xfrm>
          <a:prstGeom prst="rect">
            <a:avLst/>
          </a:prstGeom>
          <a:noFill/>
        </p:spPr>
        <p:txBody>
          <a:bodyPr wrap="square" rtlCol="0">
            <a:spAutoFit/>
          </a:bodyPr>
          <a:lstStyle/>
          <a:p>
            <a:r>
              <a:rPr lang="en-GB"/>
              <a:t>Conformance checking output</a:t>
            </a:r>
          </a:p>
        </p:txBody>
      </p:sp>
      <p:cxnSp>
        <p:nvCxnSpPr>
          <p:cNvPr id="22" name="Straight Arrow Connector 21">
            <a:extLst>
              <a:ext uri="{FF2B5EF4-FFF2-40B4-BE49-F238E27FC236}">
                <a16:creationId xmlns:a16="http://schemas.microsoft.com/office/drawing/2014/main" id="{FAFEC830-F99E-5700-7EC7-722AF25F8292}"/>
              </a:ext>
            </a:extLst>
          </p:cNvPr>
          <p:cNvCxnSpPr>
            <a:cxnSpLocks/>
          </p:cNvCxnSpPr>
          <p:nvPr/>
        </p:nvCxnSpPr>
        <p:spPr>
          <a:xfrm>
            <a:off x="6725920" y="3779520"/>
            <a:ext cx="0" cy="1259840"/>
          </a:xfrm>
          <a:prstGeom prst="straightConnector1">
            <a:avLst/>
          </a:prstGeom>
          <a:ln w="5715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304940B-6088-6569-168D-46F38B156F1C}"/>
              </a:ext>
            </a:extLst>
          </p:cNvPr>
          <p:cNvSpPr txBox="1"/>
          <p:nvPr/>
        </p:nvSpPr>
        <p:spPr>
          <a:xfrm>
            <a:off x="6725920" y="4224774"/>
            <a:ext cx="3200400" cy="369332"/>
          </a:xfrm>
          <a:prstGeom prst="rect">
            <a:avLst/>
          </a:prstGeom>
          <a:noFill/>
        </p:spPr>
        <p:txBody>
          <a:bodyPr wrap="square" rtlCol="0">
            <a:spAutoFit/>
          </a:bodyPr>
          <a:lstStyle/>
          <a:p>
            <a:r>
              <a:rPr lang="en-GB"/>
              <a:t>Query checking output</a:t>
            </a:r>
          </a:p>
        </p:txBody>
      </p:sp>
      <p:sp>
        <p:nvSpPr>
          <p:cNvPr id="25" name="TextBox 24">
            <a:extLst>
              <a:ext uri="{FF2B5EF4-FFF2-40B4-BE49-F238E27FC236}">
                <a16:creationId xmlns:a16="http://schemas.microsoft.com/office/drawing/2014/main" id="{C99EB089-212C-2768-E5D2-6C50D675C31B}"/>
              </a:ext>
            </a:extLst>
          </p:cNvPr>
          <p:cNvSpPr txBox="1"/>
          <p:nvPr/>
        </p:nvSpPr>
        <p:spPr>
          <a:xfrm>
            <a:off x="6096000" y="5156021"/>
            <a:ext cx="4785360" cy="1200329"/>
          </a:xfrm>
          <a:prstGeom prst="rect">
            <a:avLst/>
          </a:prstGeom>
          <a:noFill/>
        </p:spPr>
        <p:txBody>
          <a:bodyPr wrap="square" rtlCol="0">
            <a:spAutoFit/>
          </a:bodyPr>
          <a:lstStyle/>
          <a:p>
            <a:r>
              <a:rPr lang="en-GB"/>
              <a:t>Existence(Create PO) | user = “RIVA” or “MAGGI”</a:t>
            </a:r>
          </a:p>
          <a:p>
            <a:r>
              <a:rPr lang="en-GB"/>
              <a:t>Response(Create PO, Receive Invoice)</a:t>
            </a:r>
          </a:p>
          <a:p>
            <a:r>
              <a:rPr lang="en-GB"/>
              <a:t>Response(Create PO, Clear Invoice)</a:t>
            </a:r>
          </a:p>
          <a:p>
            <a:r>
              <a:rPr lang="en-GB"/>
              <a:t>… </a:t>
            </a:r>
          </a:p>
        </p:txBody>
      </p:sp>
    </p:spTree>
    <p:extLst>
      <p:ext uri="{BB962C8B-B14F-4D97-AF65-F5344CB8AC3E}">
        <p14:creationId xmlns:p14="http://schemas.microsoft.com/office/powerpoint/2010/main" val="253402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38200" y="316487"/>
            <a:ext cx="10515600" cy="1325563"/>
          </a:xfrm>
        </p:spPr>
        <p:txBody>
          <a:bodyPr>
            <a:normAutofit/>
          </a:bodyPr>
          <a:lstStyle/>
          <a:p>
            <a:r>
              <a:rPr lang="en-GB" dirty="0"/>
              <a:t>Query Checking</a:t>
            </a:r>
            <a:br>
              <a:rPr lang="en-GB" dirty="0"/>
            </a:br>
            <a:r>
              <a:rPr lang="en-GB" sz="3200" i="1" dirty="0"/>
              <a:t>				        A new way to analyse processes</a:t>
            </a:r>
            <a:endParaRPr lang="en-GB" i="1" dirty="0"/>
          </a:p>
        </p:txBody>
      </p:sp>
      <p:sp>
        <p:nvSpPr>
          <p:cNvPr id="15" name="Content Placeholder 2">
            <a:extLst>
              <a:ext uri="{FF2B5EF4-FFF2-40B4-BE49-F238E27FC236}">
                <a16:creationId xmlns:a16="http://schemas.microsoft.com/office/drawing/2014/main" id="{9BAE16C4-5E52-46B0-3360-FD625EF84E2E}"/>
              </a:ext>
            </a:extLst>
          </p:cNvPr>
          <p:cNvSpPr txBox="1">
            <a:spLocks/>
          </p:cNvSpPr>
          <p:nvPr/>
        </p:nvSpPr>
        <p:spPr>
          <a:xfrm>
            <a:off x="838200" y="1677099"/>
            <a:ext cx="105156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Query checking</a:t>
            </a:r>
            <a:r>
              <a:rPr lang="en-GB"/>
              <a:t> with (Multi-Perspective) DECLARE</a:t>
            </a:r>
          </a:p>
        </p:txBody>
      </p:sp>
      <p:sp>
        <p:nvSpPr>
          <p:cNvPr id="9" name="Slide Number Placeholder 8">
            <a:extLst>
              <a:ext uri="{FF2B5EF4-FFF2-40B4-BE49-F238E27FC236}">
                <a16:creationId xmlns:a16="http://schemas.microsoft.com/office/drawing/2014/main" id="{985AF743-7285-C906-8061-692C7F1E404B}"/>
              </a:ext>
            </a:extLst>
          </p:cNvPr>
          <p:cNvSpPr>
            <a:spLocks noGrp="1"/>
          </p:cNvSpPr>
          <p:nvPr>
            <p:ph type="sldNum" sz="quarter" idx="12"/>
          </p:nvPr>
        </p:nvSpPr>
        <p:spPr/>
        <p:txBody>
          <a:bodyPr/>
          <a:lstStyle/>
          <a:p>
            <a:fld id="{89999A9E-6FB1-44AA-AA52-193312814BBD}" type="slidenum">
              <a:rPr lang="en-GB" smtClean="0"/>
              <a:t>29</a:t>
            </a:fld>
            <a:endParaRPr lang="en-GB"/>
          </a:p>
        </p:txBody>
      </p:sp>
    </p:spTree>
    <p:extLst>
      <p:ext uri="{BB962C8B-B14F-4D97-AF65-F5344CB8AC3E}">
        <p14:creationId xmlns:p14="http://schemas.microsoft.com/office/powerpoint/2010/main" val="114690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13C3-C667-D849-A298-A728A81CE1B4}"/>
              </a:ext>
            </a:extLst>
          </p:cNvPr>
          <p:cNvSpPr>
            <a:spLocks noGrp="1"/>
          </p:cNvSpPr>
          <p:nvPr>
            <p:ph type="title"/>
          </p:nvPr>
        </p:nvSpPr>
        <p:spPr>
          <a:xfrm>
            <a:off x="762000" y="761998"/>
            <a:ext cx="5334000" cy="1708246"/>
          </a:xfrm>
        </p:spPr>
        <p:txBody>
          <a:bodyPr anchor="ctr">
            <a:normAutofit/>
          </a:bodyPr>
          <a:lstStyle/>
          <a:p>
            <a:r>
              <a:rPr lang="en-GB" sz="4000" b="0" i="0" u="none" strike="noStrike" baseline="0">
                <a:latin typeface="Avenir Next LT Pro"/>
                <a:ea typeface="Avenir Next LT Pro"/>
                <a:cs typeface="Avenir Next LT Pro"/>
              </a:rPr>
              <a:t>Link to the Material</a:t>
            </a:r>
            <a:endParaRPr lang="en-US" sz="4000"/>
          </a:p>
        </p:txBody>
      </p:sp>
      <p:sp>
        <p:nvSpPr>
          <p:cNvPr id="3" name="Content Placeholder 2">
            <a:extLst>
              <a:ext uri="{FF2B5EF4-FFF2-40B4-BE49-F238E27FC236}">
                <a16:creationId xmlns:a16="http://schemas.microsoft.com/office/drawing/2014/main" id="{E854AF6F-6A3D-B6A5-F8AB-76F32D559564}"/>
              </a:ext>
            </a:extLst>
          </p:cNvPr>
          <p:cNvSpPr>
            <a:spLocks noGrp="1"/>
          </p:cNvSpPr>
          <p:nvPr>
            <p:ph idx="1"/>
          </p:nvPr>
        </p:nvSpPr>
        <p:spPr>
          <a:xfrm>
            <a:off x="761994" y="2470245"/>
            <a:ext cx="5334006" cy="3769835"/>
          </a:xfrm>
        </p:spPr>
        <p:txBody>
          <a:bodyPr vert="horz" lIns="91440" tIns="45720" rIns="91440" bIns="45720" rtlCol="0" anchor="ctr">
            <a:normAutofit/>
          </a:bodyPr>
          <a:lstStyle/>
          <a:p>
            <a:pPr marL="0" indent="0">
              <a:buNone/>
            </a:pPr>
            <a:r>
              <a:rPr lang="en-US">
                <a:ea typeface="Calibri"/>
                <a:cs typeface="Calibri"/>
              </a:rPr>
              <a:t>The material of this tutorial can be found at </a:t>
            </a:r>
            <a:r>
              <a:rPr lang="en-US">
                <a:ea typeface="+mn-lt"/>
                <a:cs typeface="+mn-lt"/>
                <a:hlinkClick r:id="rId2"/>
              </a:rPr>
              <a:t>https://shorturl.at/jLVZ7</a:t>
            </a:r>
            <a:endParaRPr lang="en-US">
              <a:hlinkClick r:id="rId2"/>
            </a:endParaRPr>
          </a:p>
        </p:txBody>
      </p:sp>
      <p:sp>
        <p:nvSpPr>
          <p:cNvPr id="9" name="Rectangle 8">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qr code on a white background&#10;&#10;Description automatically generated">
            <a:extLst>
              <a:ext uri="{FF2B5EF4-FFF2-40B4-BE49-F238E27FC236}">
                <a16:creationId xmlns:a16="http://schemas.microsoft.com/office/drawing/2014/main" id="{6CAB34FB-E567-3F81-32E6-011031A4F8C9}"/>
              </a:ext>
            </a:extLst>
          </p:cNvPr>
          <p:cNvPicPr>
            <a:picLocks noChangeAspect="1"/>
          </p:cNvPicPr>
          <p:nvPr/>
        </p:nvPicPr>
        <p:blipFill>
          <a:blip r:embed="rId3"/>
          <a:stretch>
            <a:fillRect/>
          </a:stretch>
        </p:blipFill>
        <p:spPr>
          <a:xfrm>
            <a:off x="7607878" y="995336"/>
            <a:ext cx="3758045" cy="4864783"/>
          </a:xfrm>
          <a:prstGeom prst="rect">
            <a:avLst/>
          </a:prstGeom>
        </p:spPr>
      </p:pic>
      <p:sp>
        <p:nvSpPr>
          <p:cNvPr id="8" name="Slide Number Placeholder 7">
            <a:extLst>
              <a:ext uri="{FF2B5EF4-FFF2-40B4-BE49-F238E27FC236}">
                <a16:creationId xmlns:a16="http://schemas.microsoft.com/office/drawing/2014/main" id="{D67A3B19-C84D-5710-06D1-11D66C253473}"/>
              </a:ext>
            </a:extLst>
          </p:cNvPr>
          <p:cNvSpPr>
            <a:spLocks noGrp="1"/>
          </p:cNvSpPr>
          <p:nvPr>
            <p:ph type="sldNum" sz="quarter" idx="12"/>
          </p:nvPr>
        </p:nvSpPr>
        <p:spPr/>
        <p:txBody>
          <a:bodyPr/>
          <a:lstStyle/>
          <a:p>
            <a:fld id="{89999A9E-6FB1-44AA-AA52-193312814BBD}" type="slidenum">
              <a:rPr lang="en-GB" smtClean="0"/>
              <a:t>3</a:t>
            </a:fld>
            <a:endParaRPr lang="en-GB"/>
          </a:p>
        </p:txBody>
      </p:sp>
    </p:spTree>
    <p:extLst>
      <p:ext uri="{BB962C8B-B14F-4D97-AF65-F5344CB8AC3E}">
        <p14:creationId xmlns:p14="http://schemas.microsoft.com/office/powerpoint/2010/main" val="379795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normAutofit/>
          </a:bodyPr>
          <a:lstStyle/>
          <a:p>
            <a:r>
              <a:rPr lang="en-GB" dirty="0"/>
              <a:t>Query Checking</a:t>
            </a:r>
            <a:br>
              <a:rPr lang="en-GB" dirty="0"/>
            </a:br>
            <a:r>
              <a:rPr lang="en-GB" sz="3200" i="1" dirty="0"/>
              <a:t>				        A new way to analyse processes</a:t>
            </a:r>
            <a:endParaRPr lang="en-GB" i="1" dirty="0"/>
          </a:p>
        </p:txBody>
      </p:sp>
      <p:sp>
        <p:nvSpPr>
          <p:cNvPr id="12" name="Arrow: Down 11">
            <a:extLst>
              <a:ext uri="{FF2B5EF4-FFF2-40B4-BE49-F238E27FC236}">
                <a16:creationId xmlns:a16="http://schemas.microsoft.com/office/drawing/2014/main" id="{D34272BD-80F8-ADB1-75B3-316D9091AFA1}"/>
              </a:ext>
            </a:extLst>
          </p:cNvPr>
          <p:cNvSpPr/>
          <p:nvPr/>
        </p:nvSpPr>
        <p:spPr>
          <a:xfrm>
            <a:off x="2721841" y="3255855"/>
            <a:ext cx="402771" cy="2115430"/>
          </a:xfrm>
          <a:prstGeom prst="downArrow">
            <a:avLst/>
          </a:prstGeom>
          <a:solidFill>
            <a:srgbClr val="F183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9BAE16C4-5E52-46B0-3360-FD625EF84E2E}"/>
              </a:ext>
            </a:extLst>
          </p:cNvPr>
          <p:cNvSpPr txBox="1">
            <a:spLocks/>
          </p:cNvSpPr>
          <p:nvPr/>
        </p:nvSpPr>
        <p:spPr>
          <a:xfrm>
            <a:off x="838200" y="1677099"/>
            <a:ext cx="10515600" cy="664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Query checking</a:t>
            </a:r>
            <a:r>
              <a:rPr lang="en-GB"/>
              <a:t> with (Multi-Perspective) DECLARE</a:t>
            </a:r>
          </a:p>
        </p:txBody>
      </p:sp>
      <p:sp>
        <p:nvSpPr>
          <p:cNvPr id="3" name="CasellaDiTesto 14">
            <a:extLst>
              <a:ext uri="{FF2B5EF4-FFF2-40B4-BE49-F238E27FC236}">
                <a16:creationId xmlns:a16="http://schemas.microsoft.com/office/drawing/2014/main" id="{931A7C8D-C1EE-0563-855D-82878FF5537A}"/>
              </a:ext>
            </a:extLst>
          </p:cNvPr>
          <p:cNvSpPr txBox="1">
            <a:spLocks noChangeArrowheads="1"/>
          </p:cNvSpPr>
          <p:nvPr/>
        </p:nvSpPr>
        <p:spPr bwMode="auto">
          <a:xfrm>
            <a:off x="3435385" y="3990404"/>
            <a:ext cx="5420162" cy="646331"/>
          </a:xfrm>
          <a:prstGeom prst="rect">
            <a:avLst/>
          </a:prstGeom>
          <a:noFill/>
          <a:ln>
            <a:noFill/>
          </a:ln>
          <a:extLst>
            <a:ext uri="{909E8E84-426E-40dd-AFC4-6F175D3DCCD1}">
              <a14:hiddenFill xmlns:a14="http://schemas.microsoft.com/office/drawing/2010/main" xmlns:mc="http://schemas.openxmlformats.org/markup-compatibility/2006" xmlns="">
                <a:solidFill>
                  <a:srgbClr val="FFFFFF"/>
                </a:solidFill>
              </a14:hiddenFill>
            </a:ext>
            <a:ext uri="{91240B29-F687-4f45-9708-019B960494DF}">
              <a14:hiddenLine xmlns:a14="http://schemas.microsoft.com/office/drawing/2010/main" xmlns:mc="http://schemas.openxmlformats.org/markup-compatibility/2006"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solidFill>
                  <a:schemeClr val="bg2">
                    <a:lumMod val="50000"/>
                  </a:schemeClr>
                </a:solidFill>
                <a:latin typeface="+mn-lt"/>
              </a:rPr>
              <a:t>Response(A, B)</a:t>
            </a:r>
            <a:br>
              <a:rPr lang="en-US" sz="1800">
                <a:solidFill>
                  <a:schemeClr val="bg2">
                    <a:lumMod val="50000"/>
                  </a:schemeClr>
                </a:solidFill>
                <a:latin typeface="+mn-lt"/>
              </a:rPr>
            </a:br>
            <a:r>
              <a:rPr lang="en-US" sz="1800" i="1">
                <a:solidFill>
                  <a:schemeClr val="bg2">
                    <a:lumMod val="50000"/>
                  </a:schemeClr>
                </a:solidFill>
                <a:latin typeface="+mn-lt"/>
              </a:rPr>
              <a:t>If A occurs in the process instance, then B occurs after A.</a:t>
            </a:r>
            <a:endParaRPr lang="en-US" sz="1800" b="1">
              <a:solidFill>
                <a:schemeClr val="bg2">
                  <a:lumMod val="50000"/>
                </a:schemeClr>
              </a:solidFill>
              <a:latin typeface="+mn-lt"/>
              <a:cs typeface="Arial" panose="020B0604020202020204" pitchFamily="34" charset="0"/>
            </a:endParaRPr>
          </a:p>
        </p:txBody>
      </p:sp>
      <p:grpSp>
        <p:nvGrpSpPr>
          <p:cNvPr id="5" name="Group 4">
            <a:extLst>
              <a:ext uri="{FF2B5EF4-FFF2-40B4-BE49-F238E27FC236}">
                <a16:creationId xmlns:a16="http://schemas.microsoft.com/office/drawing/2014/main" id="{EFD02883-05CC-97CF-4F0C-8FA9F8962F36}"/>
              </a:ext>
            </a:extLst>
          </p:cNvPr>
          <p:cNvGrpSpPr/>
          <p:nvPr/>
        </p:nvGrpSpPr>
        <p:grpSpPr>
          <a:xfrm>
            <a:off x="838200" y="2435931"/>
            <a:ext cx="7640871" cy="725575"/>
            <a:chOff x="1937656" y="1690453"/>
            <a:chExt cx="7640871" cy="725575"/>
          </a:xfrm>
        </p:grpSpPr>
        <p:sp>
          <p:nvSpPr>
            <p:cNvPr id="6" name="Rectangle: Rounded Corners 5">
              <a:extLst>
                <a:ext uri="{FF2B5EF4-FFF2-40B4-BE49-F238E27FC236}">
                  <a16:creationId xmlns:a16="http://schemas.microsoft.com/office/drawing/2014/main" id="{DA74AA3A-E6E0-EABB-E22B-1AF118438443}"/>
                </a:ext>
              </a:extLst>
            </p:cNvPr>
            <p:cNvSpPr/>
            <p:nvPr/>
          </p:nvSpPr>
          <p:spPr>
            <a:xfrm>
              <a:off x="3208688" y="1871552"/>
              <a:ext cx="2600532"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Receive Invoice</a:t>
              </a:r>
            </a:p>
          </p:txBody>
        </p:sp>
        <p:sp>
          <p:nvSpPr>
            <p:cNvPr id="14" name="Rectangle: Rounded Corners 13">
              <a:extLst>
                <a:ext uri="{FF2B5EF4-FFF2-40B4-BE49-F238E27FC236}">
                  <a16:creationId xmlns:a16="http://schemas.microsoft.com/office/drawing/2014/main" id="{4533CE30-C087-4E1F-5E9D-2A7D8A345581}"/>
                </a:ext>
              </a:extLst>
            </p:cNvPr>
            <p:cNvSpPr/>
            <p:nvPr/>
          </p:nvSpPr>
          <p:spPr>
            <a:xfrm>
              <a:off x="6731279" y="1871551"/>
              <a:ext cx="2600533" cy="37451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Create Purchase Order (PO)</a:t>
              </a:r>
            </a:p>
          </p:txBody>
        </p:sp>
        <p:cxnSp>
          <p:nvCxnSpPr>
            <p:cNvPr id="16" name="Straight Arrow Connector 15">
              <a:extLst>
                <a:ext uri="{FF2B5EF4-FFF2-40B4-BE49-F238E27FC236}">
                  <a16:creationId xmlns:a16="http://schemas.microsoft.com/office/drawing/2014/main" id="{B57011C4-D0DE-7071-5BC8-48F03AD5D97E}"/>
                </a:ext>
              </a:extLst>
            </p:cNvPr>
            <p:cNvCxnSpPr>
              <a:cxnSpLocks/>
              <a:stCxn id="6" idx="3"/>
              <a:endCxn id="14" idx="1"/>
            </p:cNvCxnSpPr>
            <p:nvPr/>
          </p:nvCxnSpPr>
          <p:spPr>
            <a:xfrm flipV="1">
              <a:off x="5809220" y="2058809"/>
              <a:ext cx="922059" cy="1"/>
            </a:xfrm>
            <a:prstGeom prst="straightConnector1">
              <a:avLst/>
            </a:prstGeom>
            <a:ln w="38100">
              <a:solidFill>
                <a:srgbClr val="F1832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76A1F99-F621-7671-F64A-ADE274628892}"/>
                </a:ext>
              </a:extLst>
            </p:cNvPr>
            <p:cNvSpPr/>
            <p:nvPr/>
          </p:nvSpPr>
          <p:spPr>
            <a:xfrm>
              <a:off x="1937656" y="1690453"/>
              <a:ext cx="7640871" cy="7255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Close with solid fill">
              <a:extLst>
                <a:ext uri="{FF2B5EF4-FFF2-40B4-BE49-F238E27FC236}">
                  <a16:creationId xmlns:a16="http://schemas.microsoft.com/office/drawing/2014/main" id="{914E9540-2026-C155-F103-D0C392BF4F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172" y="1696010"/>
              <a:ext cx="720000" cy="720000"/>
            </a:xfrm>
            <a:prstGeom prst="rect">
              <a:avLst/>
            </a:prstGeom>
          </p:spPr>
        </p:pic>
      </p:grpSp>
      <p:sp>
        <p:nvSpPr>
          <p:cNvPr id="9" name="Slide Number Placeholder 8">
            <a:extLst>
              <a:ext uri="{FF2B5EF4-FFF2-40B4-BE49-F238E27FC236}">
                <a16:creationId xmlns:a16="http://schemas.microsoft.com/office/drawing/2014/main" id="{985AF743-7285-C906-8061-692C7F1E404B}"/>
              </a:ext>
            </a:extLst>
          </p:cNvPr>
          <p:cNvSpPr>
            <a:spLocks noGrp="1"/>
          </p:cNvSpPr>
          <p:nvPr>
            <p:ph type="sldNum" sz="quarter" idx="12"/>
          </p:nvPr>
        </p:nvSpPr>
        <p:spPr/>
        <p:txBody>
          <a:bodyPr/>
          <a:lstStyle/>
          <a:p>
            <a:fld id="{89999A9E-6FB1-44AA-AA52-193312814BBD}" type="slidenum">
              <a:rPr lang="en-GB" smtClean="0"/>
              <a:t>30</a:t>
            </a:fld>
            <a:endParaRPr lang="en-GB"/>
          </a:p>
        </p:txBody>
      </p:sp>
      <p:pic>
        <p:nvPicPr>
          <p:cNvPr id="7" name="Picture 6" descr="A diagram of a diagram&#10;&#10;Description automatically generated">
            <a:extLst>
              <a:ext uri="{FF2B5EF4-FFF2-40B4-BE49-F238E27FC236}">
                <a16:creationId xmlns:a16="http://schemas.microsoft.com/office/drawing/2014/main" id="{5992D592-E230-9ABB-606F-28FA81BF9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6" y="5365962"/>
            <a:ext cx="4280003" cy="1080000"/>
          </a:xfrm>
          <a:prstGeom prst="rect">
            <a:avLst/>
          </a:prstGeom>
        </p:spPr>
      </p:pic>
      <p:sp>
        <p:nvSpPr>
          <p:cNvPr id="8" name="Arrow: Down 7">
            <a:extLst>
              <a:ext uri="{FF2B5EF4-FFF2-40B4-BE49-F238E27FC236}">
                <a16:creationId xmlns:a16="http://schemas.microsoft.com/office/drawing/2014/main" id="{1295126B-5319-2F2E-6572-1BEA6DDB644C}"/>
              </a:ext>
            </a:extLst>
          </p:cNvPr>
          <p:cNvSpPr/>
          <p:nvPr/>
        </p:nvSpPr>
        <p:spPr>
          <a:xfrm rot="16200000">
            <a:off x="5807465" y="5256101"/>
            <a:ext cx="402771" cy="1299721"/>
          </a:xfrm>
          <a:prstGeom prst="downArrow">
            <a:avLst/>
          </a:prstGeom>
          <a:solidFill>
            <a:srgbClr val="F183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ack line with black arrows&#10;&#10;Description automatically generated with medium confidence">
            <a:extLst>
              <a:ext uri="{FF2B5EF4-FFF2-40B4-BE49-F238E27FC236}">
                <a16:creationId xmlns:a16="http://schemas.microsoft.com/office/drawing/2014/main" id="{40282AEC-18B1-10D5-CEBB-0DD3ED936B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375" y="5365962"/>
            <a:ext cx="4280003" cy="1080000"/>
          </a:xfrm>
          <a:prstGeom prst="rect">
            <a:avLst/>
          </a:prstGeom>
        </p:spPr>
      </p:pic>
      <p:sp>
        <p:nvSpPr>
          <p:cNvPr id="13" name="TextBox 12">
            <a:extLst>
              <a:ext uri="{FF2B5EF4-FFF2-40B4-BE49-F238E27FC236}">
                <a16:creationId xmlns:a16="http://schemas.microsoft.com/office/drawing/2014/main" id="{1F5D8CE1-300B-3E86-3F33-1A064100D3D5}"/>
              </a:ext>
            </a:extLst>
          </p:cNvPr>
          <p:cNvSpPr txBox="1"/>
          <p:nvPr/>
        </p:nvSpPr>
        <p:spPr>
          <a:xfrm>
            <a:off x="5575868" y="5365962"/>
            <a:ext cx="865964" cy="369332"/>
          </a:xfrm>
          <a:prstGeom prst="rect">
            <a:avLst/>
          </a:prstGeom>
          <a:noFill/>
        </p:spPr>
        <p:txBody>
          <a:bodyPr wrap="square" rtlCol="0">
            <a:spAutoFit/>
          </a:bodyPr>
          <a:lstStyle/>
          <a:p>
            <a:r>
              <a:rPr lang="en-GB"/>
              <a:t>Output</a:t>
            </a:r>
          </a:p>
        </p:txBody>
      </p:sp>
    </p:spTree>
    <p:extLst>
      <p:ext uri="{BB962C8B-B14F-4D97-AF65-F5344CB8AC3E}">
        <p14:creationId xmlns:p14="http://schemas.microsoft.com/office/powerpoint/2010/main" val="155525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32EE-B7BF-7AEC-432A-66AB9A63FC8B}"/>
              </a:ext>
            </a:extLst>
          </p:cNvPr>
          <p:cNvSpPr>
            <a:spLocks noGrp="1"/>
          </p:cNvSpPr>
          <p:nvPr>
            <p:ph type="title"/>
          </p:nvPr>
        </p:nvSpPr>
        <p:spPr/>
        <p:txBody>
          <a:bodyPr/>
          <a:lstStyle/>
          <a:p>
            <a:r>
              <a:rPr lang="en-GB"/>
              <a:t>Why Declare4Py?</a:t>
            </a:r>
          </a:p>
        </p:txBody>
      </p:sp>
      <p:sp>
        <p:nvSpPr>
          <p:cNvPr id="3" name="Content Placeholder 2">
            <a:extLst>
              <a:ext uri="{FF2B5EF4-FFF2-40B4-BE49-F238E27FC236}">
                <a16:creationId xmlns:a16="http://schemas.microsoft.com/office/drawing/2014/main" id="{FC893B00-F604-24E1-0709-BC73C981EB1E}"/>
              </a:ext>
            </a:extLst>
          </p:cNvPr>
          <p:cNvSpPr>
            <a:spLocks noGrp="1"/>
          </p:cNvSpPr>
          <p:nvPr>
            <p:ph idx="1"/>
          </p:nvPr>
        </p:nvSpPr>
        <p:spPr/>
        <p:txBody>
          <a:bodyPr>
            <a:normAutofit/>
          </a:bodyPr>
          <a:lstStyle/>
          <a:p>
            <a:pPr>
              <a:lnSpc>
                <a:spcPct val="110000"/>
              </a:lnSpc>
            </a:pPr>
            <a:r>
              <a:rPr lang="en-GB"/>
              <a:t>Declare4Py library implements DECLARE language</a:t>
            </a:r>
          </a:p>
          <a:p>
            <a:pPr lvl="1">
              <a:lnSpc>
                <a:spcPct val="110000"/>
              </a:lnSpc>
              <a:buFont typeface="Wingdings" panose="05000000000000000000" pitchFamily="2" charset="2"/>
              <a:buChar char="Ø"/>
            </a:pPr>
            <a:r>
              <a:rPr lang="en-GB"/>
              <a:t>Easy-to-use APIs</a:t>
            </a:r>
          </a:p>
          <a:p>
            <a:pPr>
              <a:lnSpc>
                <a:spcPct val="200000"/>
              </a:lnSpc>
            </a:pPr>
            <a:r>
              <a:rPr lang="en-GB"/>
              <a:t>Already provides the functionalities we desire </a:t>
            </a:r>
            <a:r>
              <a:rPr lang="en-GB" b="1"/>
              <a:t>out-of-the-box</a:t>
            </a:r>
            <a:r>
              <a:rPr lang="en-GB"/>
              <a:t>:</a:t>
            </a:r>
          </a:p>
          <a:p>
            <a:pPr lvl="1">
              <a:lnSpc>
                <a:spcPct val="100000"/>
              </a:lnSpc>
              <a:buFont typeface="Wingdings" panose="05000000000000000000" pitchFamily="2" charset="2"/>
              <a:buChar char="Ø"/>
            </a:pPr>
            <a:r>
              <a:rPr lang="en-GB"/>
              <a:t>Conformance checking</a:t>
            </a:r>
          </a:p>
          <a:p>
            <a:pPr lvl="1">
              <a:lnSpc>
                <a:spcPct val="100000"/>
              </a:lnSpc>
              <a:buFont typeface="Wingdings" panose="05000000000000000000" pitchFamily="2" charset="2"/>
              <a:buChar char="Ø"/>
            </a:pPr>
            <a:r>
              <a:rPr lang="en-GB"/>
              <a:t>Discovery</a:t>
            </a:r>
          </a:p>
          <a:p>
            <a:pPr lvl="1">
              <a:lnSpc>
                <a:spcPct val="100000"/>
              </a:lnSpc>
              <a:buFont typeface="Wingdings" panose="05000000000000000000" pitchFamily="2" charset="2"/>
              <a:buChar char="Ø"/>
            </a:pPr>
            <a:r>
              <a:rPr lang="en-GB"/>
              <a:t>Query checking (no other tools implement it)</a:t>
            </a:r>
          </a:p>
          <a:p>
            <a:pPr lvl="1">
              <a:lnSpc>
                <a:spcPct val="100000"/>
              </a:lnSpc>
              <a:buFont typeface="Wingdings" panose="05000000000000000000" pitchFamily="2" charset="2"/>
              <a:buChar char="Ø"/>
            </a:pPr>
            <a:r>
              <a:rPr lang="en-GB"/>
              <a:t>And much more!</a:t>
            </a:r>
          </a:p>
        </p:txBody>
      </p:sp>
      <p:sp>
        <p:nvSpPr>
          <p:cNvPr id="7" name="Slide Number Placeholder 6">
            <a:extLst>
              <a:ext uri="{FF2B5EF4-FFF2-40B4-BE49-F238E27FC236}">
                <a16:creationId xmlns:a16="http://schemas.microsoft.com/office/drawing/2014/main" id="{92A66676-3FA1-037E-73B5-FACA81CF63A0}"/>
              </a:ext>
            </a:extLst>
          </p:cNvPr>
          <p:cNvSpPr>
            <a:spLocks noGrp="1"/>
          </p:cNvSpPr>
          <p:nvPr>
            <p:ph type="sldNum" sz="quarter" idx="12"/>
          </p:nvPr>
        </p:nvSpPr>
        <p:spPr/>
        <p:txBody>
          <a:bodyPr/>
          <a:lstStyle/>
          <a:p>
            <a:fld id="{89999A9E-6FB1-44AA-AA52-193312814BBD}" type="slidenum">
              <a:rPr lang="en-GB" smtClean="0"/>
              <a:t>31</a:t>
            </a:fld>
            <a:endParaRPr lang="en-GB"/>
          </a:p>
        </p:txBody>
      </p:sp>
    </p:spTree>
    <p:extLst>
      <p:ext uri="{BB962C8B-B14F-4D97-AF65-F5344CB8AC3E}">
        <p14:creationId xmlns:p14="http://schemas.microsoft.com/office/powerpoint/2010/main" val="3636215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B4C0-63A4-B412-1A24-27438B305E34}"/>
              </a:ext>
            </a:extLst>
          </p:cNvPr>
          <p:cNvSpPr>
            <a:spLocks noGrp="1"/>
          </p:cNvSpPr>
          <p:nvPr>
            <p:ph type="title"/>
          </p:nvPr>
        </p:nvSpPr>
        <p:spPr/>
        <p:txBody>
          <a:bodyPr/>
          <a:lstStyle/>
          <a:p>
            <a:r>
              <a:rPr lang="en-GB"/>
              <a:t>Declare4Py overview</a:t>
            </a:r>
          </a:p>
        </p:txBody>
      </p:sp>
      <p:sp>
        <p:nvSpPr>
          <p:cNvPr id="3" name="Subtitle 2">
            <a:extLst>
              <a:ext uri="{FF2B5EF4-FFF2-40B4-BE49-F238E27FC236}">
                <a16:creationId xmlns:a16="http://schemas.microsoft.com/office/drawing/2014/main" id="{3AA8F7B2-4AE0-B160-EF34-05BF2BACE39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18975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762000" y="1138265"/>
            <a:ext cx="5791199" cy="1401183"/>
          </a:xfrm>
        </p:spPr>
        <p:txBody>
          <a:bodyPr anchor="t">
            <a:normAutofit/>
          </a:bodyPr>
          <a:lstStyle/>
          <a:p>
            <a:r>
              <a:rPr lang="en-GB" sz="3200">
                <a:latin typeface="Avenir Next LT Pro"/>
              </a:rPr>
              <a:t>What is Declare4Py?</a:t>
            </a:r>
            <a:endParaRPr lang="en-GB" sz="3200"/>
          </a:p>
        </p:txBody>
      </p:sp>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762000" y="2551176"/>
            <a:ext cx="5791199" cy="3602935"/>
          </a:xfrm>
        </p:spPr>
        <p:txBody>
          <a:bodyPr vert="horz" lIns="91440" tIns="45720" rIns="91440" bIns="45720" rtlCol="0" anchor="t">
            <a:normAutofit/>
          </a:bodyPr>
          <a:lstStyle/>
          <a:p>
            <a:r>
              <a:rPr lang="en-GB" sz="2400"/>
              <a:t>A Python library that supports Declarative Process Mining tasks</a:t>
            </a:r>
            <a:endParaRPr lang="en-GB" sz="2400">
              <a:ea typeface="Calibri"/>
              <a:cs typeface="Calibri"/>
            </a:endParaRPr>
          </a:p>
          <a:p>
            <a:r>
              <a:rPr lang="en-GB" sz="2400">
                <a:ea typeface="+mn-lt"/>
                <a:cs typeface="+mn-lt"/>
                <a:hlinkClick r:id="rId2"/>
              </a:rPr>
              <a:t>https://github.com/ivanDonadello/Declare4Py</a:t>
            </a:r>
          </a:p>
          <a:p>
            <a:pPr marL="0" indent="0">
              <a:buNone/>
            </a:pPr>
            <a:endParaRPr lang="en-GB" sz="2000">
              <a:ea typeface="Calibri"/>
              <a:cs typeface="Calibri"/>
            </a:endParaRPr>
          </a:p>
          <a:p>
            <a:pPr marL="0" indent="0">
              <a:buNone/>
            </a:pPr>
            <a:endParaRPr lang="en-GB" sz="2000">
              <a:ea typeface="Calibri"/>
              <a:cs typeface="Calibri"/>
            </a:endParaRPr>
          </a:p>
          <a:p>
            <a:pPr marL="0" indent="0">
              <a:buNone/>
            </a:pPr>
            <a:endParaRPr lang="en-GB" sz="2000">
              <a:ea typeface="Calibri"/>
              <a:cs typeface="Calibri"/>
            </a:endParaRPr>
          </a:p>
          <a:p>
            <a:pPr marL="0" indent="0">
              <a:buNone/>
            </a:pPr>
            <a:endParaRPr lang="en-GB" sz="2000">
              <a:ea typeface="Calibri"/>
              <a:cs typeface="Calibri"/>
            </a:endParaRPr>
          </a:p>
        </p:txBody>
      </p:sp>
      <p:sp>
        <p:nvSpPr>
          <p:cNvPr id="16" name="Rectangle 15">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qr code on a white background&#10;&#10;Description automatically generated">
            <a:extLst>
              <a:ext uri="{FF2B5EF4-FFF2-40B4-BE49-F238E27FC236}">
                <a16:creationId xmlns:a16="http://schemas.microsoft.com/office/drawing/2014/main" id="{0868E2DA-CF3F-6773-E1EC-A794BE4F015E}"/>
              </a:ext>
            </a:extLst>
          </p:cNvPr>
          <p:cNvPicPr>
            <a:picLocks noChangeAspect="1"/>
          </p:cNvPicPr>
          <p:nvPr/>
        </p:nvPicPr>
        <p:blipFill>
          <a:blip r:embed="rId3"/>
          <a:stretch>
            <a:fillRect/>
          </a:stretch>
        </p:blipFill>
        <p:spPr>
          <a:xfrm>
            <a:off x="8024191" y="1191914"/>
            <a:ext cx="3452192" cy="4468856"/>
          </a:xfrm>
          <a:prstGeom prst="rect">
            <a:avLst/>
          </a:prstGeom>
        </p:spPr>
      </p:pic>
      <p:sp>
        <p:nvSpPr>
          <p:cNvPr id="8" name="Slide Number Placeholder 7">
            <a:extLst>
              <a:ext uri="{FF2B5EF4-FFF2-40B4-BE49-F238E27FC236}">
                <a16:creationId xmlns:a16="http://schemas.microsoft.com/office/drawing/2014/main" id="{EFF02473-BD00-02BE-1B0B-88E57C9DDD2B}"/>
              </a:ext>
            </a:extLst>
          </p:cNvPr>
          <p:cNvSpPr>
            <a:spLocks noGrp="1"/>
          </p:cNvSpPr>
          <p:nvPr>
            <p:ph type="sldNum" sz="quarter" idx="12"/>
          </p:nvPr>
        </p:nvSpPr>
        <p:spPr/>
        <p:txBody>
          <a:bodyPr/>
          <a:lstStyle/>
          <a:p>
            <a:fld id="{89999A9E-6FB1-44AA-AA52-193312814BBD}" type="slidenum">
              <a:rPr lang="en-GB" smtClean="0"/>
              <a:t>33</a:t>
            </a:fld>
            <a:endParaRPr lang="en-GB"/>
          </a:p>
        </p:txBody>
      </p:sp>
    </p:spTree>
    <p:extLst>
      <p:ext uri="{BB962C8B-B14F-4D97-AF65-F5344CB8AC3E}">
        <p14:creationId xmlns:p14="http://schemas.microsoft.com/office/powerpoint/2010/main" val="2847075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589560" y="856180"/>
            <a:ext cx="4560584" cy="1128068"/>
          </a:xfrm>
        </p:spPr>
        <p:txBody>
          <a:bodyPr anchor="ctr">
            <a:normAutofit/>
          </a:bodyPr>
          <a:lstStyle/>
          <a:p>
            <a:r>
              <a:rPr lang="en-GB" sz="3700">
                <a:latin typeface="Avenir Next LT Pro"/>
              </a:rPr>
              <a:t>What is Declare4Py?</a:t>
            </a:r>
            <a:endParaRPr lang="en-GB" sz="3700"/>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590719" y="2330505"/>
            <a:ext cx="4559425" cy="4190042"/>
          </a:xfrm>
        </p:spPr>
        <p:txBody>
          <a:bodyPr vert="horz" lIns="91440" tIns="45720" rIns="91440" bIns="45720" rtlCol="0" anchor="ctr">
            <a:normAutofit/>
          </a:bodyPr>
          <a:lstStyle/>
          <a:p>
            <a:r>
              <a:rPr lang="en-GB" sz="2000">
                <a:ea typeface="Calibri"/>
                <a:cs typeface="Calibri"/>
              </a:rPr>
              <a:t>Main concepts</a:t>
            </a:r>
          </a:p>
          <a:p>
            <a:pPr lvl="1"/>
            <a:r>
              <a:rPr lang="en-GB" sz="2000">
                <a:ea typeface="Calibri"/>
                <a:cs typeface="Calibri"/>
              </a:rPr>
              <a:t>Event Log</a:t>
            </a:r>
          </a:p>
          <a:p>
            <a:pPr lvl="1"/>
            <a:r>
              <a:rPr lang="en-GB" sz="2000">
                <a:ea typeface="Calibri"/>
                <a:cs typeface="Calibri"/>
              </a:rPr>
              <a:t>Process Model</a:t>
            </a:r>
          </a:p>
          <a:p>
            <a:pPr lvl="1"/>
            <a:r>
              <a:rPr lang="en-GB" sz="2000">
                <a:ea typeface="Calibri"/>
                <a:cs typeface="Calibri"/>
              </a:rPr>
              <a:t>Process Mining Tasks:</a:t>
            </a:r>
          </a:p>
          <a:p>
            <a:pPr lvl="2"/>
            <a:r>
              <a:rPr lang="en-GB">
                <a:ea typeface="Calibri"/>
                <a:cs typeface="Calibri"/>
              </a:rPr>
              <a:t>Conformance checking</a:t>
            </a:r>
          </a:p>
          <a:p>
            <a:pPr lvl="2"/>
            <a:r>
              <a:rPr lang="en-GB">
                <a:ea typeface="Calibri"/>
                <a:cs typeface="Calibri"/>
              </a:rPr>
              <a:t>Model discovery</a:t>
            </a:r>
          </a:p>
          <a:p>
            <a:pPr lvl="2"/>
            <a:r>
              <a:rPr lang="en-GB">
                <a:ea typeface="Calibri"/>
                <a:cs typeface="Calibri"/>
              </a:rPr>
              <a:t>...</a:t>
            </a:r>
          </a:p>
          <a:p>
            <a:r>
              <a:rPr lang="en-GB" sz="2000">
                <a:ea typeface="Calibri"/>
                <a:cs typeface="Calibri"/>
              </a:rPr>
              <a:t>Support for</a:t>
            </a:r>
          </a:p>
          <a:p>
            <a:pPr lvl="1"/>
            <a:r>
              <a:rPr lang="en-GB" sz="2000">
                <a:ea typeface="Calibri"/>
                <a:cs typeface="Calibri"/>
              </a:rPr>
              <a:t>log encoding (for ML tasks)</a:t>
            </a:r>
          </a:p>
          <a:p>
            <a:pPr lvl="1"/>
            <a:r>
              <a:rPr lang="en-GB" sz="2000">
                <a:ea typeface="Calibri"/>
                <a:cs typeface="Calibri"/>
              </a:rPr>
              <a:t>Log filtering</a:t>
            </a:r>
          </a:p>
          <a:p>
            <a:pPr marL="0" indent="0">
              <a:buNone/>
            </a:pPr>
            <a:endParaRPr lang="en-GB" sz="2000">
              <a:ea typeface="Calibri"/>
              <a:cs typeface="Calibri"/>
            </a:endParaRPr>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event log&#10;&#10;Description automatically generated">
            <a:extLst>
              <a:ext uri="{FF2B5EF4-FFF2-40B4-BE49-F238E27FC236}">
                <a16:creationId xmlns:a16="http://schemas.microsoft.com/office/drawing/2014/main" id="{791BFA01-3E84-D6D1-9A09-AEC534177FA3}"/>
              </a:ext>
            </a:extLst>
          </p:cNvPr>
          <p:cNvPicPr>
            <a:picLocks noChangeAspect="1"/>
          </p:cNvPicPr>
          <p:nvPr/>
        </p:nvPicPr>
        <p:blipFill rotWithShape="1">
          <a:blip r:embed="rId2"/>
          <a:srcRect r="2" b="20028"/>
          <a:stretch/>
        </p:blipFill>
        <p:spPr>
          <a:xfrm>
            <a:off x="5977788" y="799352"/>
            <a:ext cx="5425410" cy="5259296"/>
          </a:xfrm>
          <a:prstGeom prst="rect">
            <a:avLst/>
          </a:prstGeom>
        </p:spPr>
      </p:pic>
      <p:sp>
        <p:nvSpPr>
          <p:cNvPr id="8" name="Slide Number Placeholder 7">
            <a:extLst>
              <a:ext uri="{FF2B5EF4-FFF2-40B4-BE49-F238E27FC236}">
                <a16:creationId xmlns:a16="http://schemas.microsoft.com/office/drawing/2014/main" id="{98D50233-1272-3929-D857-81FC5BFD8E42}"/>
              </a:ext>
            </a:extLst>
          </p:cNvPr>
          <p:cNvSpPr>
            <a:spLocks noGrp="1"/>
          </p:cNvSpPr>
          <p:nvPr>
            <p:ph type="sldNum" sz="quarter" idx="12"/>
          </p:nvPr>
        </p:nvSpPr>
        <p:spPr/>
        <p:txBody>
          <a:bodyPr/>
          <a:lstStyle/>
          <a:p>
            <a:fld id="{89999A9E-6FB1-44AA-AA52-193312814BBD}" type="slidenum">
              <a:rPr lang="en-GB" smtClean="0"/>
              <a:t>34</a:t>
            </a:fld>
            <a:endParaRPr lang="en-GB"/>
          </a:p>
        </p:txBody>
      </p:sp>
    </p:spTree>
    <p:extLst>
      <p:ext uri="{BB962C8B-B14F-4D97-AF65-F5344CB8AC3E}">
        <p14:creationId xmlns:p14="http://schemas.microsoft.com/office/powerpoint/2010/main" val="4112199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630936" y="639520"/>
            <a:ext cx="3429000" cy="1719072"/>
          </a:xfrm>
        </p:spPr>
        <p:txBody>
          <a:bodyPr anchor="b">
            <a:normAutofit/>
          </a:bodyPr>
          <a:lstStyle/>
          <a:p>
            <a:r>
              <a:rPr lang="en-GB" sz="4200">
                <a:latin typeface="Avenir Next LT Pro"/>
              </a:rPr>
              <a:t>What is Declare4Py?</a:t>
            </a:r>
            <a:endParaRPr lang="en-GB" sz="42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GB" sz="2200"/>
              <a:t>Is an easy extendable library for:</a:t>
            </a:r>
            <a:endParaRPr lang="en-US" sz="2200"/>
          </a:p>
          <a:p>
            <a:pPr lvl="1"/>
            <a:r>
              <a:rPr lang="en-GB" sz="2200">
                <a:solidFill>
                  <a:schemeClr val="accent1"/>
                </a:solidFill>
                <a:ea typeface="Calibri"/>
                <a:cs typeface="Calibri"/>
              </a:rPr>
              <a:t>new Process Mining tasks</a:t>
            </a:r>
          </a:p>
          <a:p>
            <a:pPr lvl="1"/>
            <a:r>
              <a:rPr lang="en-GB" sz="2200">
                <a:solidFill>
                  <a:schemeClr val="accent6"/>
                </a:solidFill>
                <a:ea typeface="Calibri"/>
                <a:cs typeface="Calibri"/>
              </a:rPr>
              <a:t>new implementations of the already defined Process Mining tasks</a:t>
            </a:r>
          </a:p>
          <a:p>
            <a:r>
              <a:rPr lang="en-GB" sz="2200">
                <a:ea typeface="Calibri"/>
                <a:cs typeface="Calibri"/>
              </a:rPr>
              <a:t>You just need to extend the existing abstract classes</a:t>
            </a:r>
          </a:p>
          <a:p>
            <a:pPr lvl="1"/>
            <a:endParaRPr lang="en-GB" sz="2200">
              <a:ea typeface="Calibri"/>
              <a:cs typeface="Calibri"/>
            </a:endParaRPr>
          </a:p>
          <a:p>
            <a:pPr marL="0" indent="0">
              <a:buNone/>
            </a:pPr>
            <a:endParaRPr lang="en-GB" sz="2200">
              <a:ea typeface="Calibri"/>
              <a:cs typeface="Calibri"/>
            </a:endParaRPr>
          </a:p>
          <a:p>
            <a:pPr marL="0" indent="0">
              <a:buNone/>
            </a:pPr>
            <a:endParaRPr lang="en-GB" sz="2200">
              <a:ea typeface="Calibri"/>
              <a:cs typeface="Calibri"/>
            </a:endParaRPr>
          </a:p>
          <a:p>
            <a:pPr marL="0" indent="0">
              <a:buNone/>
            </a:pPr>
            <a:endParaRPr lang="en-GB" sz="2200">
              <a:ea typeface="Calibri"/>
              <a:cs typeface="Calibri"/>
            </a:endParaRPr>
          </a:p>
        </p:txBody>
      </p:sp>
      <p:pic>
        <p:nvPicPr>
          <p:cNvPr id="6" name="Picture 5" descr="A diagram of process model&#10;&#10;Description automatically generated">
            <a:extLst>
              <a:ext uri="{FF2B5EF4-FFF2-40B4-BE49-F238E27FC236}">
                <a16:creationId xmlns:a16="http://schemas.microsoft.com/office/drawing/2014/main" id="{93407DCB-872A-E330-8EF0-AA2E0242F221}"/>
              </a:ext>
            </a:extLst>
          </p:cNvPr>
          <p:cNvPicPr>
            <a:picLocks noChangeAspect="1"/>
          </p:cNvPicPr>
          <p:nvPr/>
        </p:nvPicPr>
        <p:blipFill>
          <a:blip r:embed="rId2"/>
          <a:stretch>
            <a:fillRect/>
          </a:stretch>
        </p:blipFill>
        <p:spPr>
          <a:xfrm>
            <a:off x="5247120" y="881743"/>
            <a:ext cx="5880984" cy="5273351"/>
          </a:xfrm>
          <a:prstGeom prst="rect">
            <a:avLst/>
          </a:prstGeom>
        </p:spPr>
      </p:pic>
      <p:sp>
        <p:nvSpPr>
          <p:cNvPr id="7" name="Oval 6">
            <a:extLst>
              <a:ext uri="{FF2B5EF4-FFF2-40B4-BE49-F238E27FC236}">
                <a16:creationId xmlns:a16="http://schemas.microsoft.com/office/drawing/2014/main" id="{91C4EC6C-96A0-3DC0-B7F4-D0F051B32815}"/>
              </a:ext>
            </a:extLst>
          </p:cNvPr>
          <p:cNvSpPr/>
          <p:nvPr/>
        </p:nvSpPr>
        <p:spPr>
          <a:xfrm>
            <a:off x="9116628" y="2991651"/>
            <a:ext cx="2348203" cy="3335693"/>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2DC46FE-F65A-A0BA-7F6F-B004070F08BF}"/>
              </a:ext>
            </a:extLst>
          </p:cNvPr>
          <p:cNvSpPr/>
          <p:nvPr/>
        </p:nvSpPr>
        <p:spPr>
          <a:xfrm>
            <a:off x="7122987" y="4660276"/>
            <a:ext cx="2130489" cy="1671735"/>
          </a:xfrm>
          <a:prstGeom prst="ellipse">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8A34ED35-C587-F18E-4344-4DD178C32779}"/>
              </a:ext>
            </a:extLst>
          </p:cNvPr>
          <p:cNvSpPr>
            <a:spLocks noGrp="1"/>
          </p:cNvSpPr>
          <p:nvPr>
            <p:ph type="sldNum" sz="quarter" idx="12"/>
          </p:nvPr>
        </p:nvSpPr>
        <p:spPr/>
        <p:txBody>
          <a:bodyPr/>
          <a:lstStyle/>
          <a:p>
            <a:fld id="{89999A9E-6FB1-44AA-AA52-193312814BBD}" type="slidenum">
              <a:rPr lang="en-GB" smtClean="0"/>
              <a:t>35</a:t>
            </a:fld>
            <a:endParaRPr lang="en-GB"/>
          </a:p>
        </p:txBody>
      </p:sp>
    </p:spTree>
    <p:extLst>
      <p:ext uri="{BB962C8B-B14F-4D97-AF65-F5344CB8AC3E}">
        <p14:creationId xmlns:p14="http://schemas.microsoft.com/office/powerpoint/2010/main" val="20572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B4C0-63A4-B412-1A24-27438B305E34}"/>
              </a:ext>
            </a:extLst>
          </p:cNvPr>
          <p:cNvSpPr>
            <a:spLocks noGrp="1"/>
          </p:cNvSpPr>
          <p:nvPr>
            <p:ph type="title"/>
          </p:nvPr>
        </p:nvSpPr>
        <p:spPr/>
        <p:txBody>
          <a:bodyPr/>
          <a:lstStyle/>
          <a:p>
            <a:r>
              <a:rPr lang="en-GB"/>
              <a:t>Declare4Py in action</a:t>
            </a:r>
          </a:p>
        </p:txBody>
      </p:sp>
      <p:sp>
        <p:nvSpPr>
          <p:cNvPr id="3" name="Subtitle 2">
            <a:extLst>
              <a:ext uri="{FF2B5EF4-FFF2-40B4-BE49-F238E27FC236}">
                <a16:creationId xmlns:a16="http://schemas.microsoft.com/office/drawing/2014/main" id="{3AA8F7B2-4AE0-B160-EF34-05BF2BACE39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2215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lstStyle/>
          <a:p>
            <a:r>
              <a:rPr lang="en-GB">
                <a:latin typeface="Avenir Next LT Pro"/>
              </a:rPr>
              <a:t>Declare4Py in Action (Support for)</a:t>
            </a:r>
            <a:endParaRPr lang="en-US"/>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p:txBody>
          <a:bodyPr vert="horz" lIns="91440" tIns="45720" rIns="91440" bIns="45720" rtlCol="0" anchor="t">
            <a:normAutofit fontScale="92500" lnSpcReduction="10000"/>
          </a:bodyPr>
          <a:lstStyle/>
          <a:p>
            <a:r>
              <a:rPr lang="en-GB">
                <a:ea typeface="Calibri" panose="020F0502020204030204"/>
                <a:cs typeface="Calibri" panose="020F0502020204030204"/>
              </a:rPr>
              <a:t>Event logs</a:t>
            </a:r>
            <a:endParaRPr lang="en-US"/>
          </a:p>
          <a:p>
            <a:pPr lvl="1"/>
            <a:r>
              <a:rPr lang="en-GB">
                <a:ea typeface="Calibri" panose="020F0502020204030204"/>
                <a:cs typeface="Calibri" panose="020F0502020204030204"/>
              </a:rPr>
              <a:t>Basic log operations (e.g., load and save </a:t>
            </a:r>
            <a:r>
              <a:rPr lang="en-GB" err="1">
                <a:ea typeface="Calibri" panose="020F0502020204030204"/>
                <a:cs typeface="Calibri" panose="020F0502020204030204"/>
              </a:rPr>
              <a:t>xes</a:t>
            </a:r>
            <a:r>
              <a:rPr lang="en-GB">
                <a:ea typeface="Calibri" panose="020F0502020204030204"/>
                <a:cs typeface="Calibri" panose="020F0502020204030204"/>
              </a:rPr>
              <a:t>, extract traces/payloads)</a:t>
            </a:r>
          </a:p>
          <a:p>
            <a:pPr lvl="1"/>
            <a:r>
              <a:rPr lang="en-GB">
                <a:ea typeface="Calibri" panose="020F0502020204030204"/>
                <a:cs typeface="Calibri" panose="020F0502020204030204"/>
              </a:rPr>
              <a:t>Log filtering</a:t>
            </a:r>
          </a:p>
          <a:p>
            <a:pPr lvl="1"/>
            <a:r>
              <a:rPr lang="en-GB">
                <a:ea typeface="Calibri" panose="020F0502020204030204"/>
                <a:cs typeface="Calibri" panose="020F0502020204030204"/>
              </a:rPr>
              <a:t>Log encoding for ML applications</a:t>
            </a:r>
          </a:p>
          <a:p>
            <a:r>
              <a:rPr lang="en-GB">
                <a:ea typeface="Calibri" panose="020F0502020204030204"/>
                <a:cs typeface="Calibri" panose="020F0502020204030204"/>
              </a:rPr>
              <a:t>Process Models</a:t>
            </a:r>
          </a:p>
          <a:p>
            <a:pPr lvl="1"/>
            <a:r>
              <a:rPr lang="en-GB">
                <a:ea typeface="Calibri" panose="020F0502020204030204"/>
                <a:cs typeface="Calibri" panose="020F0502020204030204"/>
              </a:rPr>
              <a:t>Declarative (MP-Declare, </a:t>
            </a:r>
            <a:r>
              <a:rPr lang="en-GB" err="1">
                <a:ea typeface="Calibri" panose="020F0502020204030204"/>
                <a:cs typeface="Calibri" panose="020F0502020204030204"/>
              </a:rPr>
              <a:t>LTLf</a:t>
            </a:r>
            <a:r>
              <a:rPr lang="en-GB">
                <a:ea typeface="Calibri" panose="020F0502020204030204"/>
                <a:cs typeface="Calibri" panose="020F0502020204030204"/>
              </a:rPr>
              <a:t>)</a:t>
            </a:r>
          </a:p>
          <a:p>
            <a:pPr lvl="1"/>
            <a:r>
              <a:rPr lang="en-GB">
                <a:ea typeface="Calibri" panose="020F0502020204030204"/>
                <a:cs typeface="Calibri" panose="020F0502020204030204"/>
              </a:rPr>
              <a:t>Procedural (work in progress)</a:t>
            </a:r>
          </a:p>
          <a:p>
            <a:r>
              <a:rPr lang="en-GB">
                <a:ea typeface="Calibri" panose="020F0502020204030204"/>
                <a:cs typeface="Calibri" panose="020F0502020204030204"/>
              </a:rPr>
              <a:t>Process Mining tasks</a:t>
            </a:r>
          </a:p>
          <a:p>
            <a:pPr lvl="1"/>
            <a:r>
              <a:rPr lang="en-GB">
                <a:ea typeface="Calibri" panose="020F0502020204030204"/>
                <a:cs typeface="Calibri" panose="020F0502020204030204"/>
              </a:rPr>
              <a:t>Conformance Checking (</a:t>
            </a:r>
            <a:r>
              <a:rPr lang="en-GB">
                <a:ea typeface="+mn-lt"/>
                <a:cs typeface="+mn-lt"/>
              </a:rPr>
              <a:t>for MP-Declare and </a:t>
            </a:r>
            <a:r>
              <a:rPr lang="en-GB" err="1">
                <a:ea typeface="+mn-lt"/>
                <a:cs typeface="+mn-lt"/>
              </a:rPr>
              <a:t>LTLf</a:t>
            </a:r>
            <a:r>
              <a:rPr lang="en-GB">
                <a:ea typeface="+mn-lt"/>
                <a:cs typeface="Calibri" panose="020F0502020204030204"/>
              </a:rPr>
              <a:t> </a:t>
            </a:r>
            <a:r>
              <a:rPr lang="en-GB">
                <a:latin typeface="Arial"/>
                <a:ea typeface="+mn-lt"/>
                <a:cs typeface="Arial"/>
              </a:rPr>
              <a:t>models</a:t>
            </a:r>
            <a:r>
              <a:rPr lang="en-GB">
                <a:ea typeface="Calibri" panose="020F0502020204030204"/>
                <a:cs typeface="Calibri" panose="020F0502020204030204"/>
              </a:rPr>
              <a:t>)</a:t>
            </a:r>
          </a:p>
          <a:p>
            <a:pPr lvl="1"/>
            <a:r>
              <a:rPr lang="en-GB">
                <a:ea typeface="Calibri" panose="020F0502020204030204"/>
                <a:cs typeface="Calibri" panose="020F0502020204030204"/>
              </a:rPr>
              <a:t>Query Checking (for MP-Declare </a:t>
            </a:r>
            <a:r>
              <a:rPr lang="en-GB">
                <a:latin typeface="Arial"/>
                <a:ea typeface="Calibri" panose="020F0502020204030204"/>
                <a:cs typeface="Arial"/>
              </a:rPr>
              <a:t>models</a:t>
            </a:r>
            <a:r>
              <a:rPr lang="en-GB">
                <a:ea typeface="Calibri" panose="020F0502020204030204"/>
                <a:cs typeface="Calibri" panose="020F0502020204030204"/>
              </a:rPr>
              <a:t>)</a:t>
            </a:r>
          </a:p>
          <a:p>
            <a:pPr lvl="1"/>
            <a:r>
              <a:rPr lang="en-GB">
                <a:ea typeface="Calibri" panose="020F0502020204030204"/>
                <a:cs typeface="Calibri" panose="020F0502020204030204"/>
              </a:rPr>
              <a:t>Model Discovery (for Declare </a:t>
            </a:r>
            <a:r>
              <a:rPr lang="en-GB">
                <a:latin typeface="Arial"/>
                <a:ea typeface="Calibri" panose="020F0502020204030204"/>
                <a:cs typeface="Arial"/>
              </a:rPr>
              <a:t>models</a:t>
            </a:r>
            <a:r>
              <a:rPr lang="en-GB">
                <a:ea typeface="Calibri" panose="020F0502020204030204"/>
                <a:cs typeface="Calibri" panose="020F0502020204030204"/>
              </a:rPr>
              <a:t>)</a:t>
            </a:r>
          </a:p>
          <a:p>
            <a:pPr lvl="1"/>
            <a:r>
              <a:rPr lang="en-GB">
                <a:ea typeface="Calibri" panose="020F0502020204030204"/>
                <a:cs typeface="Calibri" panose="020F0502020204030204"/>
              </a:rPr>
              <a:t>Log Generation </a:t>
            </a:r>
            <a:r>
              <a:rPr lang="en-GB">
                <a:latin typeface="Arial"/>
                <a:ea typeface="Calibri" panose="020F0502020204030204"/>
                <a:cs typeface="Arial"/>
              </a:rPr>
              <a:t>(for MP-Declare models)</a:t>
            </a:r>
            <a:endParaRPr lang="en-US">
              <a:latin typeface="Arial"/>
              <a:ea typeface="Calibri" panose="020F0502020204030204"/>
              <a:cs typeface="Arial"/>
            </a:endParaRPr>
          </a:p>
          <a:p>
            <a:pPr marL="0" indent="0">
              <a:buNone/>
            </a:pPr>
            <a:endParaRPr lang="en-GB">
              <a:ea typeface="Calibri" panose="020F0502020204030204"/>
              <a:cs typeface="Calibri" panose="020F0502020204030204"/>
            </a:endParaRPr>
          </a:p>
        </p:txBody>
      </p:sp>
      <p:sp>
        <p:nvSpPr>
          <p:cNvPr id="7" name="Slide Number Placeholder 6">
            <a:extLst>
              <a:ext uri="{FF2B5EF4-FFF2-40B4-BE49-F238E27FC236}">
                <a16:creationId xmlns:a16="http://schemas.microsoft.com/office/drawing/2014/main" id="{9CA3E756-06CB-4862-3F14-2785116A7CB0}"/>
              </a:ext>
            </a:extLst>
          </p:cNvPr>
          <p:cNvSpPr>
            <a:spLocks noGrp="1"/>
          </p:cNvSpPr>
          <p:nvPr>
            <p:ph type="sldNum" sz="quarter" idx="12"/>
          </p:nvPr>
        </p:nvSpPr>
        <p:spPr/>
        <p:txBody>
          <a:bodyPr/>
          <a:lstStyle/>
          <a:p>
            <a:fld id="{89999A9E-6FB1-44AA-AA52-193312814BBD}" type="slidenum">
              <a:rPr lang="en-GB" smtClean="0"/>
              <a:t>37</a:t>
            </a:fld>
            <a:endParaRPr lang="en-GB"/>
          </a:p>
        </p:txBody>
      </p:sp>
    </p:spTree>
    <p:extLst>
      <p:ext uri="{BB962C8B-B14F-4D97-AF65-F5344CB8AC3E}">
        <p14:creationId xmlns:p14="http://schemas.microsoft.com/office/powerpoint/2010/main" val="3606616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p:txBody>
          <a:bodyPr/>
          <a:lstStyle/>
          <a:p>
            <a:r>
              <a:rPr lang="en-GB" dirty="0">
                <a:latin typeface="Avenir Next LT Pro"/>
              </a:rPr>
              <a:t>Declare4Py in Action</a:t>
            </a:r>
            <a:endParaRPr lang="en-US" dirty="0"/>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p:txBody>
          <a:bodyPr vert="horz" lIns="91440" tIns="45720" rIns="91440" bIns="45720" rtlCol="0" anchor="t">
            <a:normAutofit/>
          </a:bodyPr>
          <a:lstStyle/>
          <a:p>
            <a:pPr marL="0" indent="0">
              <a:buNone/>
            </a:pPr>
            <a:r>
              <a:rPr lang="en-US" dirty="0">
                <a:ea typeface="Calibri" panose="020F0502020204030204"/>
                <a:cs typeface="Calibri" panose="020F0502020204030204"/>
              </a:rPr>
              <a:t>Live code session</a:t>
            </a:r>
            <a:endParaRPr lang="en-GB" dirty="0">
              <a:ea typeface="Calibri" panose="020F0502020204030204"/>
              <a:cs typeface="Calibri" panose="020F0502020204030204"/>
            </a:endParaRPr>
          </a:p>
        </p:txBody>
      </p:sp>
      <p:sp>
        <p:nvSpPr>
          <p:cNvPr id="7" name="Slide Number Placeholder 6">
            <a:extLst>
              <a:ext uri="{FF2B5EF4-FFF2-40B4-BE49-F238E27FC236}">
                <a16:creationId xmlns:a16="http://schemas.microsoft.com/office/drawing/2014/main" id="{9CA3E756-06CB-4862-3F14-2785116A7CB0}"/>
              </a:ext>
            </a:extLst>
          </p:cNvPr>
          <p:cNvSpPr>
            <a:spLocks noGrp="1"/>
          </p:cNvSpPr>
          <p:nvPr>
            <p:ph type="sldNum" sz="quarter" idx="12"/>
          </p:nvPr>
        </p:nvSpPr>
        <p:spPr/>
        <p:txBody>
          <a:bodyPr/>
          <a:lstStyle/>
          <a:p>
            <a:fld id="{89999A9E-6FB1-44AA-AA52-193312814BBD}" type="slidenum">
              <a:rPr lang="en-GB" smtClean="0"/>
              <a:t>38</a:t>
            </a:fld>
            <a:endParaRPr lang="en-GB"/>
          </a:p>
        </p:txBody>
      </p:sp>
    </p:spTree>
    <p:extLst>
      <p:ext uri="{BB962C8B-B14F-4D97-AF65-F5344CB8AC3E}">
        <p14:creationId xmlns:p14="http://schemas.microsoft.com/office/powerpoint/2010/main" val="2415402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876693" y="2717"/>
            <a:ext cx="5219307" cy="1616203"/>
          </a:xfrm>
        </p:spPr>
        <p:txBody>
          <a:bodyPr anchor="b">
            <a:normAutofit/>
          </a:bodyPr>
          <a:lstStyle/>
          <a:p>
            <a:r>
              <a:rPr lang="en-GB" sz="3200" dirty="0">
                <a:latin typeface="Avenir Next LT Pro"/>
              </a:rPr>
              <a:t>Declare4Py in Action (Application in a Project)</a:t>
            </a:r>
            <a:endParaRPr lang="en-US" sz="3200" dirty="0"/>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876692" y="1802579"/>
            <a:ext cx="6859938" cy="4602653"/>
          </a:xfrm>
        </p:spPr>
        <p:txBody>
          <a:bodyPr vert="horz" lIns="91440" tIns="45720" rIns="91440" bIns="45720" rtlCol="0" anchor="t">
            <a:noAutofit/>
          </a:bodyPr>
          <a:lstStyle/>
          <a:p>
            <a:r>
              <a:rPr lang="en-GB" sz="2400" dirty="0"/>
              <a:t>Declare4Py will be used in the </a:t>
            </a:r>
            <a:r>
              <a:rPr lang="en-GB" sz="2400" dirty="0" err="1"/>
              <a:t>ReSS</a:t>
            </a:r>
            <a:r>
              <a:rPr lang="en-GB" sz="2400" dirty="0"/>
              <a:t>-Pro national project: </a:t>
            </a:r>
            <a:r>
              <a:rPr lang="en-GB" sz="2400" b="1" dirty="0"/>
              <a:t>Recommender Systems for Sustainable Processes</a:t>
            </a:r>
            <a:endParaRPr lang="en-GB" sz="2400" b="1" dirty="0">
              <a:ea typeface="Calibri" panose="020F0502020204030204"/>
              <a:cs typeface="Calibri" panose="020F0502020204030204"/>
            </a:endParaRPr>
          </a:p>
          <a:p>
            <a:r>
              <a:rPr lang="en-GB" sz="2400" dirty="0">
                <a:ea typeface="+mn-lt"/>
                <a:cs typeface="+mn-lt"/>
              </a:rPr>
              <a:t>Objective: Prescriptive Process Monitoring for triggering interventions for positive process outcome and minimizing natural resources.</a:t>
            </a:r>
          </a:p>
          <a:p>
            <a:pPr lvl="1"/>
            <a:r>
              <a:rPr lang="en-GB" sz="2000" dirty="0">
                <a:ea typeface="+mn-lt"/>
                <a:cs typeface="+mn-lt"/>
              </a:rPr>
              <a:t>E.g., Declare-based encoding; recommendations expressed with Declare constraints. </a:t>
            </a:r>
            <a:endParaRPr lang="en-GB" sz="2000" dirty="0">
              <a:ea typeface="Calibri" panose="020F0502020204030204"/>
              <a:cs typeface="Calibri" panose="020F0502020204030204"/>
            </a:endParaRPr>
          </a:p>
          <a:p>
            <a:r>
              <a:rPr lang="en-GB" sz="2400" dirty="0">
                <a:ea typeface="Calibri" panose="020F0502020204030204"/>
                <a:cs typeface="Calibri" panose="020F0502020204030204"/>
              </a:rPr>
              <a:t>Collaboration between </a:t>
            </a:r>
            <a:r>
              <a:rPr lang="en-GB" sz="2400" dirty="0" err="1">
                <a:ea typeface="Calibri" panose="020F0502020204030204"/>
                <a:cs typeface="Calibri" panose="020F0502020204030204"/>
              </a:rPr>
              <a:t>Unibz</a:t>
            </a:r>
            <a:r>
              <a:rPr lang="en-GB" sz="2400" dirty="0">
                <a:ea typeface="Calibri" panose="020F0502020204030204"/>
                <a:cs typeface="Calibri" panose="020F0502020204030204"/>
              </a:rPr>
              <a:t> and </a:t>
            </a:r>
            <a:r>
              <a:rPr lang="en-GB" sz="2400" dirty="0" err="1">
                <a:ea typeface="Calibri" panose="020F0502020204030204"/>
                <a:cs typeface="Calibri" panose="020F0502020204030204"/>
              </a:rPr>
              <a:t>Datalane</a:t>
            </a:r>
            <a:r>
              <a:rPr lang="en-GB" sz="2400" dirty="0">
                <a:ea typeface="Calibri" panose="020F0502020204030204"/>
                <a:cs typeface="Calibri" panose="020F0502020204030204"/>
              </a:rPr>
              <a:t>.</a:t>
            </a:r>
          </a:p>
          <a:p>
            <a:r>
              <a:rPr lang="en-GB" sz="2400" dirty="0">
                <a:ea typeface="Calibri" panose="020F0502020204030204"/>
                <a:cs typeface="Calibri" panose="020F0502020204030204"/>
              </a:rPr>
              <a:t>Starting in January 2024, two years.</a:t>
            </a:r>
          </a:p>
          <a:p>
            <a:r>
              <a:rPr lang="en-GB" sz="2400" b="1" dirty="0">
                <a:ea typeface="Calibri" panose="020F0502020204030204"/>
                <a:cs typeface="Calibri" panose="020F0502020204030204"/>
              </a:rPr>
              <a:t>Looking for </a:t>
            </a:r>
            <a:r>
              <a:rPr lang="en-GB" sz="2400" b="1" dirty="0" err="1">
                <a:ea typeface="Calibri" panose="020F0502020204030204"/>
                <a:cs typeface="Calibri" panose="020F0502020204030204"/>
              </a:rPr>
              <a:t>PostDocs</a:t>
            </a:r>
            <a:r>
              <a:rPr lang="en-GB" sz="2400" dirty="0">
                <a:ea typeface="Calibri" panose="020F0502020204030204"/>
                <a:cs typeface="Calibri" panose="020F0502020204030204"/>
              </a:rPr>
              <a:t>! See </a:t>
            </a:r>
            <a:r>
              <a:rPr lang="en-GB" sz="2400" dirty="0">
                <a:ea typeface="+mn-lt"/>
                <a:cs typeface="+mn-lt"/>
              </a:rPr>
              <a:t>the call at </a:t>
            </a:r>
            <a:r>
              <a:rPr lang="en-GB" sz="2400" dirty="0">
                <a:ea typeface="+mn-lt"/>
                <a:cs typeface="+mn-lt"/>
                <a:hlinkClick r:id="rId2"/>
              </a:rPr>
              <a:t>https://ivandonadello.github.io/</a:t>
            </a:r>
            <a:endParaRPr lang="en-GB" sz="2400" dirty="0">
              <a:ea typeface="Calibri" panose="020F0502020204030204"/>
              <a:cs typeface="Calibri" panose="020F0502020204030204"/>
              <a:hlinkClick r:id="rId2"/>
            </a:endParaRPr>
          </a:p>
        </p:txBody>
      </p:sp>
      <p:pic>
        <p:nvPicPr>
          <p:cNvPr id="4" name="Graphic 3" descr="Open hand with plant with solid fill">
            <a:extLst>
              <a:ext uri="{FF2B5EF4-FFF2-40B4-BE49-F238E27FC236}">
                <a16:creationId xmlns:a16="http://schemas.microsoft.com/office/drawing/2014/main" id="{5FA50870-E2BE-669E-0F43-599D1EB840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3284" y="2287533"/>
            <a:ext cx="3278198" cy="3278198"/>
          </a:xfrm>
          <a:prstGeom prst="rect">
            <a:avLst/>
          </a:prstGeom>
        </p:spPr>
      </p:pic>
      <p:sp>
        <p:nvSpPr>
          <p:cNvPr id="8" name="Slide Number Placeholder 7">
            <a:extLst>
              <a:ext uri="{FF2B5EF4-FFF2-40B4-BE49-F238E27FC236}">
                <a16:creationId xmlns:a16="http://schemas.microsoft.com/office/drawing/2014/main" id="{ED401941-DABF-04EE-C8F3-E20E8B0C821A}"/>
              </a:ext>
            </a:extLst>
          </p:cNvPr>
          <p:cNvSpPr>
            <a:spLocks noGrp="1"/>
          </p:cNvSpPr>
          <p:nvPr>
            <p:ph type="sldNum" sz="quarter" idx="12"/>
          </p:nvPr>
        </p:nvSpPr>
        <p:spPr/>
        <p:txBody>
          <a:bodyPr/>
          <a:lstStyle/>
          <a:p>
            <a:fld id="{89999A9E-6FB1-44AA-AA52-193312814BBD}" type="slidenum">
              <a:rPr lang="en-GB" smtClean="0"/>
              <a:t>39</a:t>
            </a:fld>
            <a:endParaRPr lang="en-GB"/>
          </a:p>
        </p:txBody>
      </p:sp>
    </p:spTree>
    <p:extLst>
      <p:ext uri="{BB962C8B-B14F-4D97-AF65-F5344CB8AC3E}">
        <p14:creationId xmlns:p14="http://schemas.microsoft.com/office/powerpoint/2010/main" val="269096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B422-5018-5460-B4A7-9A9AFA1221B7}"/>
              </a:ext>
            </a:extLst>
          </p:cNvPr>
          <p:cNvSpPr>
            <a:spLocks noGrp="1"/>
          </p:cNvSpPr>
          <p:nvPr>
            <p:ph type="title"/>
          </p:nvPr>
        </p:nvSpPr>
        <p:spPr/>
        <p:txBody>
          <a:bodyPr/>
          <a:lstStyle/>
          <a:p>
            <a:r>
              <a:rPr lang="en-GB" dirty="0"/>
              <a:t>Introduction to</a:t>
            </a:r>
            <a:br>
              <a:rPr lang="en-GB" dirty="0"/>
            </a:br>
            <a:r>
              <a:rPr lang="en-GB" dirty="0"/>
              <a:t>Declarative Process Mining</a:t>
            </a:r>
          </a:p>
        </p:txBody>
      </p:sp>
      <p:sp>
        <p:nvSpPr>
          <p:cNvPr id="5" name="Subtitle 4">
            <a:extLst>
              <a:ext uri="{FF2B5EF4-FFF2-40B4-BE49-F238E27FC236}">
                <a16:creationId xmlns:a16="http://schemas.microsoft.com/office/drawing/2014/main" id="{025C0205-4721-5E97-AF8A-C01C37DD899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88661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iles of paperwork">
            <a:extLst>
              <a:ext uri="{FF2B5EF4-FFF2-40B4-BE49-F238E27FC236}">
                <a16:creationId xmlns:a16="http://schemas.microsoft.com/office/drawing/2014/main" id="{611D9183-41B9-8646-3C66-83954F411750}"/>
              </a:ext>
            </a:extLst>
          </p:cNvPr>
          <p:cNvPicPr>
            <a:picLocks noChangeAspect="1"/>
          </p:cNvPicPr>
          <p:nvPr/>
        </p:nvPicPr>
        <p:blipFill rotWithShape="1">
          <a:blip r:embed="rId2"/>
          <a:srcRect l="17378" r="16035" b="4"/>
          <a:stretch/>
        </p:blipFill>
        <p:spPr>
          <a:xfrm>
            <a:off x="6103027" y="10"/>
            <a:ext cx="6088971" cy="6857990"/>
          </a:xfrm>
          <a:prstGeom prst="rect">
            <a:avLst/>
          </a:prstGeom>
        </p:spPr>
      </p:pic>
      <p:sp useBgFill="1">
        <p:nvSpPr>
          <p:cNvPr id="16"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02782-7905-38FC-D5CB-CB1B51883F3F}"/>
              </a:ext>
            </a:extLst>
          </p:cNvPr>
          <p:cNvSpPr>
            <a:spLocks noGrp="1"/>
          </p:cNvSpPr>
          <p:nvPr>
            <p:ph type="title"/>
          </p:nvPr>
        </p:nvSpPr>
        <p:spPr>
          <a:xfrm>
            <a:off x="761801" y="328512"/>
            <a:ext cx="4778387" cy="1628970"/>
          </a:xfrm>
        </p:spPr>
        <p:txBody>
          <a:bodyPr anchor="ctr">
            <a:normAutofit fontScale="90000"/>
          </a:bodyPr>
          <a:lstStyle/>
          <a:p>
            <a:r>
              <a:rPr lang="en-GB" sz="4000" dirty="0">
                <a:latin typeface="Avenir Next LT Pro"/>
              </a:rPr>
              <a:t>Declare4Py in Action (ICPM Demos)</a:t>
            </a:r>
            <a:endParaRPr lang="en-US" sz="4000" dirty="0"/>
          </a:p>
        </p:txBody>
      </p:sp>
      <p:sp>
        <p:nvSpPr>
          <p:cNvPr id="3" name="Content Placeholder 2">
            <a:extLst>
              <a:ext uri="{FF2B5EF4-FFF2-40B4-BE49-F238E27FC236}">
                <a16:creationId xmlns:a16="http://schemas.microsoft.com/office/drawing/2014/main" id="{96CA7F73-D97A-9842-C884-49F22EE9F3A6}"/>
              </a:ext>
            </a:extLst>
          </p:cNvPr>
          <p:cNvSpPr>
            <a:spLocks noGrp="1"/>
          </p:cNvSpPr>
          <p:nvPr>
            <p:ph idx="1"/>
          </p:nvPr>
        </p:nvSpPr>
        <p:spPr>
          <a:xfrm>
            <a:off x="761801" y="2884929"/>
            <a:ext cx="4659756" cy="3374137"/>
          </a:xfrm>
        </p:spPr>
        <p:txBody>
          <a:bodyPr vert="horz" lIns="91440" tIns="45720" rIns="91440" bIns="45720" rtlCol="0" anchor="ctr">
            <a:normAutofit/>
          </a:bodyPr>
          <a:lstStyle/>
          <a:p>
            <a:r>
              <a:rPr lang="en-GB"/>
              <a:t>Come and see our demo papers:</a:t>
            </a:r>
            <a:endParaRPr lang="en-GB">
              <a:ea typeface="Calibri" panose="020F0502020204030204"/>
              <a:cs typeface="Calibri" panose="020F0502020204030204"/>
            </a:endParaRPr>
          </a:p>
          <a:p>
            <a:pPr lvl="1"/>
            <a:r>
              <a:rPr lang="en-GB">
                <a:ea typeface="Calibri" panose="020F0502020204030204"/>
                <a:cs typeface="Calibri" panose="020F0502020204030204"/>
              </a:rPr>
              <a:t>Two Solutions for Checking </a:t>
            </a:r>
            <a:r>
              <a:rPr lang="en-GB" err="1">
                <a:ea typeface="Calibri" panose="020F0502020204030204"/>
                <a:cs typeface="Calibri" panose="020F0502020204030204"/>
              </a:rPr>
              <a:t>LTLf</a:t>
            </a:r>
            <a:r>
              <a:rPr lang="en-GB">
                <a:ea typeface="Calibri" panose="020F0502020204030204"/>
                <a:cs typeface="Calibri" panose="020F0502020204030204"/>
              </a:rPr>
              <a:t> Properties in Event Logs</a:t>
            </a:r>
          </a:p>
          <a:p>
            <a:pPr lvl="1"/>
            <a:r>
              <a:rPr lang="en-GB">
                <a:ea typeface="Calibri" panose="020F0502020204030204"/>
                <a:cs typeface="Calibri" panose="020F0502020204030204"/>
              </a:rPr>
              <a:t>ASP-Based Log Generation with Purposes in Declare4Py</a:t>
            </a:r>
            <a:endParaRPr lang="en-GB">
              <a:ea typeface="Calibri" panose="020F0502020204030204"/>
              <a:cs typeface="Calibri" panose="020F0502020204030204"/>
              <a:hlinkClick r:id="" action="ppaction://noaction"/>
            </a:endParaRPr>
          </a:p>
        </p:txBody>
      </p:sp>
      <p:sp>
        <p:nvSpPr>
          <p:cNvPr id="8" name="Slide Number Placeholder 7">
            <a:extLst>
              <a:ext uri="{FF2B5EF4-FFF2-40B4-BE49-F238E27FC236}">
                <a16:creationId xmlns:a16="http://schemas.microsoft.com/office/drawing/2014/main" id="{ED401941-DABF-04EE-C8F3-E20E8B0C821A}"/>
              </a:ext>
            </a:extLst>
          </p:cNvPr>
          <p:cNvSpPr>
            <a:spLocks noGrp="1"/>
          </p:cNvSpPr>
          <p:nvPr>
            <p:ph type="sldNum" sz="quarter" idx="12"/>
          </p:nvPr>
        </p:nvSpPr>
        <p:spPr>
          <a:xfrm>
            <a:off x="10515600" y="6356350"/>
            <a:ext cx="1462825" cy="365125"/>
          </a:xfrm>
        </p:spPr>
        <p:txBody>
          <a:bodyPr>
            <a:normAutofit/>
          </a:bodyPr>
          <a:lstStyle/>
          <a:p>
            <a:pPr>
              <a:spcAft>
                <a:spcPts val="600"/>
              </a:spcAft>
            </a:pPr>
            <a:fld id="{89999A9E-6FB1-44AA-AA52-193312814BBD}" type="slidenum">
              <a:rPr lang="en-GB">
                <a:solidFill>
                  <a:srgbClr val="FFFFFF"/>
                </a:solidFill>
              </a:rPr>
              <a:pPr>
                <a:spcAft>
                  <a:spcPts val="600"/>
                </a:spcAft>
              </a:pPr>
              <a:t>40</a:t>
            </a:fld>
            <a:endParaRPr lang="en-GB">
              <a:solidFill>
                <a:srgbClr val="FFFFFF"/>
              </a:solidFill>
            </a:endParaRPr>
          </a:p>
        </p:txBody>
      </p:sp>
    </p:spTree>
    <p:extLst>
      <p:ext uri="{BB962C8B-B14F-4D97-AF65-F5344CB8AC3E}">
        <p14:creationId xmlns:p14="http://schemas.microsoft.com/office/powerpoint/2010/main" val="353832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7E7A-53B6-25FE-992A-D1536D9CD55B}"/>
              </a:ext>
            </a:extLst>
          </p:cNvPr>
          <p:cNvSpPr>
            <a:spLocks noGrp="1"/>
          </p:cNvSpPr>
          <p:nvPr>
            <p:ph type="title"/>
          </p:nvPr>
        </p:nvSpPr>
        <p:spPr>
          <a:xfrm>
            <a:off x="1850800" y="947649"/>
            <a:ext cx="8490400" cy="3372400"/>
          </a:xfrm>
        </p:spPr>
        <p:txBody>
          <a:bodyPr/>
          <a:lstStyle/>
          <a:p>
            <a:r>
              <a:rPr lang="en-GB" sz="5000" dirty="0"/>
              <a:t>Thank you</a:t>
            </a:r>
            <a:br>
              <a:rPr lang="en-GB" sz="5000" dirty="0"/>
            </a:br>
            <a:br>
              <a:rPr lang="en-GB" sz="5000" dirty="0"/>
            </a:br>
            <a:r>
              <a:rPr lang="en-GB" sz="5000" dirty="0"/>
              <a:t>Questions?</a:t>
            </a:r>
          </a:p>
        </p:txBody>
      </p:sp>
      <p:pic>
        <p:nvPicPr>
          <p:cNvPr id="3" name="Picture 2" descr="A qr code on a white background&#10;&#10;Description automatically generated">
            <a:extLst>
              <a:ext uri="{FF2B5EF4-FFF2-40B4-BE49-F238E27FC236}">
                <a16:creationId xmlns:a16="http://schemas.microsoft.com/office/drawing/2014/main" id="{CD9BB96D-AD7B-FA2D-5DA5-7D2BFC2A3DDD}"/>
              </a:ext>
            </a:extLst>
          </p:cNvPr>
          <p:cNvPicPr>
            <a:picLocks noChangeAspect="1"/>
          </p:cNvPicPr>
          <p:nvPr/>
        </p:nvPicPr>
        <p:blipFill>
          <a:blip r:embed="rId2"/>
          <a:stretch>
            <a:fillRect/>
          </a:stretch>
        </p:blipFill>
        <p:spPr>
          <a:xfrm>
            <a:off x="5230598" y="4428335"/>
            <a:ext cx="1730804" cy="2240522"/>
          </a:xfrm>
          <a:prstGeom prst="rect">
            <a:avLst/>
          </a:prstGeom>
        </p:spPr>
      </p:pic>
      <p:sp>
        <p:nvSpPr>
          <p:cNvPr id="4" name="TextBox 3">
            <a:extLst>
              <a:ext uri="{FF2B5EF4-FFF2-40B4-BE49-F238E27FC236}">
                <a16:creationId xmlns:a16="http://schemas.microsoft.com/office/drawing/2014/main" id="{4B7B5881-C058-BF84-647F-9F7A4A4BA1E7}"/>
              </a:ext>
            </a:extLst>
          </p:cNvPr>
          <p:cNvSpPr txBox="1"/>
          <p:nvPr/>
        </p:nvSpPr>
        <p:spPr>
          <a:xfrm>
            <a:off x="5356054" y="3950717"/>
            <a:ext cx="1479892" cy="369332"/>
          </a:xfrm>
          <a:prstGeom prst="rect">
            <a:avLst/>
          </a:prstGeom>
          <a:noFill/>
        </p:spPr>
        <p:txBody>
          <a:bodyPr wrap="none" rtlCol="0">
            <a:spAutoFit/>
          </a:bodyPr>
          <a:lstStyle/>
          <a:p>
            <a:r>
              <a:rPr lang="en-IT" dirty="0"/>
              <a:t>Declare4Py</a:t>
            </a:r>
          </a:p>
        </p:txBody>
      </p:sp>
      <p:sp>
        <p:nvSpPr>
          <p:cNvPr id="5" name="TextBox 4">
            <a:extLst>
              <a:ext uri="{FF2B5EF4-FFF2-40B4-BE49-F238E27FC236}">
                <a16:creationId xmlns:a16="http://schemas.microsoft.com/office/drawing/2014/main" id="{0307A3DB-A523-D832-A07A-5DE938CEEB01}"/>
              </a:ext>
            </a:extLst>
          </p:cNvPr>
          <p:cNvSpPr txBox="1"/>
          <p:nvPr/>
        </p:nvSpPr>
        <p:spPr>
          <a:xfrm>
            <a:off x="850899" y="3950717"/>
            <a:ext cx="2037737" cy="369332"/>
          </a:xfrm>
          <a:prstGeom prst="rect">
            <a:avLst/>
          </a:prstGeom>
          <a:noFill/>
        </p:spPr>
        <p:txBody>
          <a:bodyPr wrap="none" rtlCol="0">
            <a:spAutoFit/>
          </a:bodyPr>
          <a:lstStyle/>
          <a:p>
            <a:r>
              <a:rPr lang="en-IT" dirty="0"/>
              <a:t>Tutorial Material</a:t>
            </a:r>
          </a:p>
        </p:txBody>
      </p:sp>
      <p:pic>
        <p:nvPicPr>
          <p:cNvPr id="6" name="Picture 5" descr="A qr code on a white background&#10;&#10;Description automatically generated">
            <a:extLst>
              <a:ext uri="{FF2B5EF4-FFF2-40B4-BE49-F238E27FC236}">
                <a16:creationId xmlns:a16="http://schemas.microsoft.com/office/drawing/2014/main" id="{B8F37A6C-71A8-C3C3-E003-B9A168E378A7}"/>
              </a:ext>
            </a:extLst>
          </p:cNvPr>
          <p:cNvPicPr>
            <a:picLocks noChangeAspect="1"/>
          </p:cNvPicPr>
          <p:nvPr/>
        </p:nvPicPr>
        <p:blipFill>
          <a:blip r:embed="rId3"/>
          <a:stretch>
            <a:fillRect/>
          </a:stretch>
        </p:blipFill>
        <p:spPr>
          <a:xfrm>
            <a:off x="985397" y="4428333"/>
            <a:ext cx="1730805" cy="2240524"/>
          </a:xfrm>
          <a:prstGeom prst="rect">
            <a:avLst/>
          </a:prstGeom>
        </p:spPr>
      </p:pic>
      <p:sp>
        <p:nvSpPr>
          <p:cNvPr id="7" name="TextBox 6">
            <a:extLst>
              <a:ext uri="{FF2B5EF4-FFF2-40B4-BE49-F238E27FC236}">
                <a16:creationId xmlns:a16="http://schemas.microsoft.com/office/drawing/2014/main" id="{86BB33F0-6FBA-C03A-7F27-343401701656}"/>
              </a:ext>
            </a:extLst>
          </p:cNvPr>
          <p:cNvSpPr txBox="1"/>
          <p:nvPr/>
        </p:nvSpPr>
        <p:spPr>
          <a:xfrm>
            <a:off x="8612399" y="3950717"/>
            <a:ext cx="3326553" cy="369332"/>
          </a:xfrm>
          <a:prstGeom prst="rect">
            <a:avLst/>
          </a:prstGeom>
          <a:noFill/>
        </p:spPr>
        <p:txBody>
          <a:bodyPr wrap="none" rtlCol="0">
            <a:spAutoFit/>
          </a:bodyPr>
          <a:lstStyle/>
          <a:p>
            <a:pPr algn="ctr"/>
            <a:r>
              <a:rPr lang="en-IT" dirty="0"/>
              <a:t>Call to the PostDoc position</a:t>
            </a:r>
          </a:p>
        </p:txBody>
      </p:sp>
      <p:pic>
        <p:nvPicPr>
          <p:cNvPr id="9" name="Picture 8" descr="A qr code on a white background&#10;&#10;Description automatically generated">
            <a:extLst>
              <a:ext uri="{FF2B5EF4-FFF2-40B4-BE49-F238E27FC236}">
                <a16:creationId xmlns:a16="http://schemas.microsoft.com/office/drawing/2014/main" id="{C2FB05B5-8987-4BB6-5FD5-9158AB4D4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276" y="4428333"/>
            <a:ext cx="1728800" cy="2240524"/>
          </a:xfrm>
          <a:prstGeom prst="rect">
            <a:avLst/>
          </a:prstGeom>
        </p:spPr>
      </p:pic>
    </p:spTree>
    <p:extLst>
      <p:ext uri="{BB962C8B-B14F-4D97-AF65-F5344CB8AC3E}">
        <p14:creationId xmlns:p14="http://schemas.microsoft.com/office/powerpoint/2010/main" val="13002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BC3F305-9CFF-AFAB-A733-F94B813BB06F}"/>
              </a:ext>
            </a:extLst>
          </p:cNvPr>
          <p:cNvSpPr>
            <a:spLocks noGrp="1"/>
          </p:cNvSpPr>
          <p:nvPr>
            <p:ph type="title"/>
          </p:nvPr>
        </p:nvSpPr>
        <p:spPr/>
        <p:txBody>
          <a:bodyPr/>
          <a:lstStyle/>
          <a:p>
            <a:r>
              <a:rPr lang="en-GB"/>
              <a:t>Imperative approach</a:t>
            </a:r>
          </a:p>
        </p:txBody>
      </p:sp>
      <p:pic>
        <p:nvPicPr>
          <p:cNvPr id="19" name="Picture 18" descr="A black curved line on a black background&#10;&#10;Description automatically generated">
            <a:extLst>
              <a:ext uri="{FF2B5EF4-FFF2-40B4-BE49-F238E27FC236}">
                <a16:creationId xmlns:a16="http://schemas.microsoft.com/office/drawing/2014/main" id="{6A24DC9E-721E-1D74-CAEF-5995C1747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205" y="2597285"/>
            <a:ext cx="5102188" cy="3895590"/>
          </a:xfrm>
          <a:prstGeom prst="rect">
            <a:avLst/>
          </a:prstGeom>
        </p:spPr>
      </p:pic>
      <p:sp>
        <p:nvSpPr>
          <p:cNvPr id="21" name="TextBox 20">
            <a:extLst>
              <a:ext uri="{FF2B5EF4-FFF2-40B4-BE49-F238E27FC236}">
                <a16:creationId xmlns:a16="http://schemas.microsoft.com/office/drawing/2014/main" id="{D8EF6B4F-9124-720A-466A-55F56D4CB010}"/>
              </a:ext>
            </a:extLst>
          </p:cNvPr>
          <p:cNvSpPr txBox="1"/>
          <p:nvPr/>
        </p:nvSpPr>
        <p:spPr>
          <a:xfrm>
            <a:off x="3798620" y="2227953"/>
            <a:ext cx="1681358" cy="369332"/>
          </a:xfrm>
          <a:prstGeom prst="rect">
            <a:avLst/>
          </a:prstGeom>
          <a:noFill/>
        </p:spPr>
        <p:txBody>
          <a:bodyPr wrap="none" rtlCol="0">
            <a:spAutoFit/>
          </a:bodyPr>
          <a:lstStyle/>
          <a:p>
            <a:r>
              <a:rPr lang="en-GB"/>
              <a:t>Process Domain</a:t>
            </a:r>
          </a:p>
        </p:txBody>
      </p:sp>
      <p:sp>
        <p:nvSpPr>
          <p:cNvPr id="23" name="Rectangle 22">
            <a:extLst>
              <a:ext uri="{FF2B5EF4-FFF2-40B4-BE49-F238E27FC236}">
                <a16:creationId xmlns:a16="http://schemas.microsoft.com/office/drawing/2014/main" id="{C24FD677-6C2C-0FF5-C04B-C4A0EAD04B6E}"/>
              </a:ext>
            </a:extLst>
          </p:cNvPr>
          <p:cNvSpPr/>
          <p:nvPr/>
        </p:nvSpPr>
        <p:spPr>
          <a:xfrm>
            <a:off x="3346315" y="3774332"/>
            <a:ext cx="2947481" cy="1575881"/>
          </a:xfrm>
          <a:prstGeom prst="rect">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A42C798-99ED-A707-40D8-BA2EDC53EE26}"/>
              </a:ext>
            </a:extLst>
          </p:cNvPr>
          <p:cNvSpPr/>
          <p:nvPr/>
        </p:nvSpPr>
        <p:spPr>
          <a:xfrm>
            <a:off x="7190393" y="6199086"/>
            <a:ext cx="912747" cy="29378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6AE5021-5BAA-70E3-2D8E-5505FABEB74A}"/>
              </a:ext>
            </a:extLst>
          </p:cNvPr>
          <p:cNvSpPr txBox="1"/>
          <p:nvPr/>
        </p:nvSpPr>
        <p:spPr>
          <a:xfrm>
            <a:off x="8103140" y="6161314"/>
            <a:ext cx="1997278" cy="369332"/>
          </a:xfrm>
          <a:prstGeom prst="rect">
            <a:avLst/>
          </a:prstGeom>
          <a:noFill/>
        </p:spPr>
        <p:txBody>
          <a:bodyPr wrap="none" rtlCol="0">
            <a:spAutoFit/>
          </a:bodyPr>
          <a:lstStyle/>
          <a:p>
            <a:r>
              <a:rPr lang="en-GB"/>
              <a:t>Allowed behaviour </a:t>
            </a:r>
          </a:p>
        </p:txBody>
      </p:sp>
      <p:sp>
        <p:nvSpPr>
          <p:cNvPr id="26" name="TextBox 25">
            <a:extLst>
              <a:ext uri="{FF2B5EF4-FFF2-40B4-BE49-F238E27FC236}">
                <a16:creationId xmlns:a16="http://schemas.microsoft.com/office/drawing/2014/main" id="{7DA63601-87CA-B402-9803-9440534C3B2D}"/>
              </a:ext>
            </a:extLst>
          </p:cNvPr>
          <p:cNvSpPr txBox="1"/>
          <p:nvPr/>
        </p:nvSpPr>
        <p:spPr>
          <a:xfrm>
            <a:off x="7646766" y="3621750"/>
            <a:ext cx="3381983" cy="923330"/>
          </a:xfrm>
          <a:prstGeom prst="rect">
            <a:avLst/>
          </a:prstGeom>
          <a:noFill/>
        </p:spPr>
        <p:txBody>
          <a:bodyPr wrap="square" rtlCol="0">
            <a:spAutoFit/>
          </a:bodyPr>
          <a:lstStyle/>
          <a:p>
            <a:pPr algn="ctr"/>
            <a:r>
              <a:rPr lang="en-GB"/>
              <a:t>Imperative process models </a:t>
            </a:r>
            <a:r>
              <a:rPr lang="en-GB" b="1"/>
              <a:t>explicitly</a:t>
            </a:r>
            <a:r>
              <a:rPr lang="en-GB"/>
              <a:t> </a:t>
            </a:r>
            <a:r>
              <a:rPr lang="en-GB" b="1"/>
              <a:t>specify</a:t>
            </a:r>
            <a:r>
              <a:rPr lang="en-GB"/>
              <a:t> the allowed behaviour of the process at once.</a:t>
            </a:r>
          </a:p>
        </p:txBody>
      </p:sp>
      <p:cxnSp>
        <p:nvCxnSpPr>
          <p:cNvPr id="28" name="Straight Arrow Connector 27">
            <a:extLst>
              <a:ext uri="{FF2B5EF4-FFF2-40B4-BE49-F238E27FC236}">
                <a16:creationId xmlns:a16="http://schemas.microsoft.com/office/drawing/2014/main" id="{223019EF-58EF-4E7D-29C4-FD2E9FA35BA3}"/>
              </a:ext>
            </a:extLst>
          </p:cNvPr>
          <p:cNvCxnSpPr>
            <a:cxnSpLocks/>
            <a:stCxn id="26" idx="1"/>
            <a:endCxn id="23" idx="3"/>
          </p:cNvCxnSpPr>
          <p:nvPr/>
        </p:nvCxnSpPr>
        <p:spPr>
          <a:xfrm flipH="1">
            <a:off x="6293796" y="4083415"/>
            <a:ext cx="1352970" cy="478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6DB24E-35AA-7530-BB11-F08CC2DCBA4C}"/>
              </a:ext>
            </a:extLst>
          </p:cNvPr>
          <p:cNvSpPr>
            <a:spLocks noGrp="1"/>
          </p:cNvSpPr>
          <p:nvPr>
            <p:ph type="sldNum" sz="quarter" idx="12"/>
          </p:nvPr>
        </p:nvSpPr>
        <p:spPr/>
        <p:txBody>
          <a:bodyPr/>
          <a:lstStyle/>
          <a:p>
            <a:fld id="{89999A9E-6FB1-44AA-AA52-193312814BBD}" type="slidenum">
              <a:rPr lang="en-GB" smtClean="0"/>
              <a:t>5</a:t>
            </a:fld>
            <a:endParaRPr lang="en-GB"/>
          </a:p>
        </p:txBody>
      </p:sp>
    </p:spTree>
    <p:extLst>
      <p:ext uri="{BB962C8B-B14F-4D97-AF65-F5344CB8AC3E}">
        <p14:creationId xmlns:p14="http://schemas.microsoft.com/office/powerpoint/2010/main" val="407335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black outline of a heart&#10;&#10;Description automatically generated">
            <a:extLst>
              <a:ext uri="{FF2B5EF4-FFF2-40B4-BE49-F238E27FC236}">
                <a16:creationId xmlns:a16="http://schemas.microsoft.com/office/drawing/2014/main" id="{F332F0D1-5EA2-640D-99DE-45A3D0D4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205" y="2597285"/>
            <a:ext cx="5102188" cy="3895590"/>
          </a:xfrm>
          <a:prstGeom prst="rect">
            <a:avLst/>
          </a:prstGeom>
        </p:spPr>
      </p:pic>
      <p:sp>
        <p:nvSpPr>
          <p:cNvPr id="10" name="Title 9">
            <a:extLst>
              <a:ext uri="{FF2B5EF4-FFF2-40B4-BE49-F238E27FC236}">
                <a16:creationId xmlns:a16="http://schemas.microsoft.com/office/drawing/2014/main" id="{0BC3F305-9CFF-AFAB-A733-F94B813BB06F}"/>
              </a:ext>
            </a:extLst>
          </p:cNvPr>
          <p:cNvSpPr>
            <a:spLocks noGrp="1"/>
          </p:cNvSpPr>
          <p:nvPr>
            <p:ph type="title"/>
          </p:nvPr>
        </p:nvSpPr>
        <p:spPr/>
        <p:txBody>
          <a:bodyPr/>
          <a:lstStyle/>
          <a:p>
            <a:r>
              <a:rPr lang="en-GB"/>
              <a:t>Declarative approach</a:t>
            </a:r>
          </a:p>
        </p:txBody>
      </p:sp>
      <p:sp>
        <p:nvSpPr>
          <p:cNvPr id="21" name="TextBox 20">
            <a:extLst>
              <a:ext uri="{FF2B5EF4-FFF2-40B4-BE49-F238E27FC236}">
                <a16:creationId xmlns:a16="http://schemas.microsoft.com/office/drawing/2014/main" id="{D8EF6B4F-9124-720A-466A-55F56D4CB010}"/>
              </a:ext>
            </a:extLst>
          </p:cNvPr>
          <p:cNvSpPr txBox="1"/>
          <p:nvPr/>
        </p:nvSpPr>
        <p:spPr>
          <a:xfrm>
            <a:off x="3798620" y="2227953"/>
            <a:ext cx="1681358" cy="369332"/>
          </a:xfrm>
          <a:prstGeom prst="rect">
            <a:avLst/>
          </a:prstGeom>
          <a:noFill/>
        </p:spPr>
        <p:txBody>
          <a:bodyPr wrap="none" rtlCol="0">
            <a:spAutoFit/>
          </a:bodyPr>
          <a:lstStyle/>
          <a:p>
            <a:r>
              <a:rPr lang="en-GB"/>
              <a:t>Process Domain</a:t>
            </a:r>
          </a:p>
        </p:txBody>
      </p:sp>
      <p:sp>
        <p:nvSpPr>
          <p:cNvPr id="2" name="Rectangle 1">
            <a:extLst>
              <a:ext uri="{FF2B5EF4-FFF2-40B4-BE49-F238E27FC236}">
                <a16:creationId xmlns:a16="http://schemas.microsoft.com/office/drawing/2014/main" id="{9FB7F196-39B4-2A26-8190-726385617F78}"/>
              </a:ext>
            </a:extLst>
          </p:cNvPr>
          <p:cNvSpPr/>
          <p:nvPr/>
        </p:nvSpPr>
        <p:spPr>
          <a:xfrm>
            <a:off x="7190393" y="6199086"/>
            <a:ext cx="912747" cy="293789"/>
          </a:xfrm>
          <a:prstGeom prst="rect">
            <a:avLst/>
          </a:prstGeom>
          <a:solidFill>
            <a:srgbClr val="E041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A159129-6608-3433-3964-97B02E7AFED5}"/>
              </a:ext>
            </a:extLst>
          </p:cNvPr>
          <p:cNvSpPr txBox="1"/>
          <p:nvPr/>
        </p:nvSpPr>
        <p:spPr>
          <a:xfrm>
            <a:off x="8103140" y="6161314"/>
            <a:ext cx="2197461" cy="369332"/>
          </a:xfrm>
          <a:prstGeom prst="rect">
            <a:avLst/>
          </a:prstGeom>
          <a:noFill/>
        </p:spPr>
        <p:txBody>
          <a:bodyPr wrap="none" rtlCol="0">
            <a:spAutoFit/>
          </a:bodyPr>
          <a:lstStyle/>
          <a:p>
            <a:r>
              <a:rPr lang="en-GB"/>
              <a:t>Forbidden behaviour </a:t>
            </a:r>
          </a:p>
        </p:txBody>
      </p:sp>
      <p:sp>
        <p:nvSpPr>
          <p:cNvPr id="6" name="TextBox 5">
            <a:extLst>
              <a:ext uri="{FF2B5EF4-FFF2-40B4-BE49-F238E27FC236}">
                <a16:creationId xmlns:a16="http://schemas.microsoft.com/office/drawing/2014/main" id="{CF0DD1BA-829F-6FBC-080B-4F06452BB33B}"/>
              </a:ext>
            </a:extLst>
          </p:cNvPr>
          <p:cNvSpPr txBox="1"/>
          <p:nvPr/>
        </p:nvSpPr>
        <p:spPr>
          <a:xfrm>
            <a:off x="7646766" y="3344751"/>
            <a:ext cx="4247745" cy="1200329"/>
          </a:xfrm>
          <a:prstGeom prst="rect">
            <a:avLst/>
          </a:prstGeom>
          <a:noFill/>
        </p:spPr>
        <p:txBody>
          <a:bodyPr wrap="square" rtlCol="0">
            <a:spAutoFit/>
          </a:bodyPr>
          <a:lstStyle/>
          <a:p>
            <a:pPr algn="ctr"/>
            <a:r>
              <a:rPr lang="en-GB"/>
              <a:t>Declarative process models </a:t>
            </a:r>
            <a:r>
              <a:rPr lang="en-GB" b="1"/>
              <a:t>implicitly</a:t>
            </a:r>
            <a:r>
              <a:rPr lang="en-GB"/>
              <a:t> </a:t>
            </a:r>
            <a:r>
              <a:rPr lang="en-GB" b="1"/>
              <a:t>specify</a:t>
            </a:r>
            <a:r>
              <a:rPr lang="en-GB"/>
              <a:t> the allowed behaviour of the process through a set of constraints.</a:t>
            </a:r>
          </a:p>
          <a:p>
            <a:pPr algn="ctr"/>
            <a:r>
              <a:rPr lang="en-GB"/>
              <a:t>(</a:t>
            </a:r>
            <a:r>
              <a:rPr lang="en-GB" i="1"/>
              <a:t>Everything that is not forbidden is allowed</a:t>
            </a:r>
            <a:r>
              <a:rPr lang="en-GB"/>
              <a:t>)</a:t>
            </a:r>
          </a:p>
        </p:txBody>
      </p:sp>
      <p:cxnSp>
        <p:nvCxnSpPr>
          <p:cNvPr id="8" name="Straight Arrow Connector 7">
            <a:extLst>
              <a:ext uri="{FF2B5EF4-FFF2-40B4-BE49-F238E27FC236}">
                <a16:creationId xmlns:a16="http://schemas.microsoft.com/office/drawing/2014/main" id="{9F831D9B-8BB5-EC60-60C5-6FD7AD547073}"/>
              </a:ext>
            </a:extLst>
          </p:cNvPr>
          <p:cNvCxnSpPr>
            <a:stCxn id="6" idx="1"/>
          </p:cNvCxnSpPr>
          <p:nvPr/>
        </p:nvCxnSpPr>
        <p:spPr>
          <a:xfrm flipH="1" flipV="1">
            <a:off x="3638145" y="3638145"/>
            <a:ext cx="4008621" cy="306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D5CFA7A-3300-7674-D2AD-04FB193AA0D8}"/>
              </a:ext>
            </a:extLst>
          </p:cNvPr>
          <p:cNvCxnSpPr>
            <a:stCxn id="6" idx="1"/>
          </p:cNvCxnSpPr>
          <p:nvPr/>
        </p:nvCxnSpPr>
        <p:spPr>
          <a:xfrm flipH="1">
            <a:off x="3686783" y="3944916"/>
            <a:ext cx="3959983" cy="1580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9E61ECF-E9C7-DE10-8946-E506ECE122D7}"/>
              </a:ext>
            </a:extLst>
          </p:cNvPr>
          <p:cNvSpPr txBox="1"/>
          <p:nvPr/>
        </p:nvSpPr>
        <p:spPr>
          <a:xfrm>
            <a:off x="766818" y="3920946"/>
            <a:ext cx="1321387" cy="369332"/>
          </a:xfrm>
          <a:prstGeom prst="rect">
            <a:avLst/>
          </a:prstGeom>
          <a:noFill/>
        </p:spPr>
        <p:txBody>
          <a:bodyPr wrap="none" rtlCol="0">
            <a:spAutoFit/>
          </a:bodyPr>
          <a:lstStyle/>
          <a:p>
            <a:r>
              <a:rPr lang="en-GB"/>
              <a:t>Constraint 1</a:t>
            </a:r>
          </a:p>
        </p:txBody>
      </p:sp>
      <p:sp>
        <p:nvSpPr>
          <p:cNvPr id="13" name="TextBox 12">
            <a:extLst>
              <a:ext uri="{FF2B5EF4-FFF2-40B4-BE49-F238E27FC236}">
                <a16:creationId xmlns:a16="http://schemas.microsoft.com/office/drawing/2014/main" id="{F429207D-2FF3-5B65-0619-9AC70D304FFB}"/>
              </a:ext>
            </a:extLst>
          </p:cNvPr>
          <p:cNvSpPr txBox="1"/>
          <p:nvPr/>
        </p:nvSpPr>
        <p:spPr>
          <a:xfrm>
            <a:off x="766818" y="4689333"/>
            <a:ext cx="1321387" cy="369332"/>
          </a:xfrm>
          <a:prstGeom prst="rect">
            <a:avLst/>
          </a:prstGeom>
          <a:noFill/>
        </p:spPr>
        <p:txBody>
          <a:bodyPr wrap="none" rtlCol="0">
            <a:spAutoFit/>
          </a:bodyPr>
          <a:lstStyle/>
          <a:p>
            <a:r>
              <a:rPr lang="en-GB"/>
              <a:t>Constraint 2</a:t>
            </a:r>
          </a:p>
        </p:txBody>
      </p:sp>
      <p:sp>
        <p:nvSpPr>
          <p:cNvPr id="14" name="Slide Number Placeholder 13">
            <a:extLst>
              <a:ext uri="{FF2B5EF4-FFF2-40B4-BE49-F238E27FC236}">
                <a16:creationId xmlns:a16="http://schemas.microsoft.com/office/drawing/2014/main" id="{4EDB5E55-934A-D5E1-99EA-E0BEB302B035}"/>
              </a:ext>
            </a:extLst>
          </p:cNvPr>
          <p:cNvSpPr>
            <a:spLocks noGrp="1"/>
          </p:cNvSpPr>
          <p:nvPr>
            <p:ph type="sldNum" sz="quarter" idx="12"/>
          </p:nvPr>
        </p:nvSpPr>
        <p:spPr/>
        <p:txBody>
          <a:bodyPr/>
          <a:lstStyle/>
          <a:p>
            <a:fld id="{89999A9E-6FB1-44AA-AA52-193312814BBD}" type="slidenum">
              <a:rPr lang="en-GB" smtClean="0"/>
              <a:t>6</a:t>
            </a:fld>
            <a:endParaRPr lang="en-GB"/>
          </a:p>
        </p:txBody>
      </p:sp>
    </p:spTree>
    <p:extLst>
      <p:ext uri="{BB962C8B-B14F-4D97-AF65-F5344CB8AC3E}">
        <p14:creationId xmlns:p14="http://schemas.microsoft.com/office/powerpoint/2010/main" val="125117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black outline of a heart&#10;&#10;Description automatically generated">
            <a:extLst>
              <a:ext uri="{FF2B5EF4-FFF2-40B4-BE49-F238E27FC236}">
                <a16:creationId xmlns:a16="http://schemas.microsoft.com/office/drawing/2014/main" id="{F332F0D1-5EA2-640D-99DE-45A3D0D4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205" y="2597285"/>
            <a:ext cx="5102188" cy="3895590"/>
          </a:xfrm>
          <a:prstGeom prst="rect">
            <a:avLst/>
          </a:prstGeom>
        </p:spPr>
      </p:pic>
      <p:sp>
        <p:nvSpPr>
          <p:cNvPr id="10" name="Title 9">
            <a:extLst>
              <a:ext uri="{FF2B5EF4-FFF2-40B4-BE49-F238E27FC236}">
                <a16:creationId xmlns:a16="http://schemas.microsoft.com/office/drawing/2014/main" id="{0BC3F305-9CFF-AFAB-A733-F94B813BB06F}"/>
              </a:ext>
            </a:extLst>
          </p:cNvPr>
          <p:cNvSpPr>
            <a:spLocks noGrp="1"/>
          </p:cNvSpPr>
          <p:nvPr>
            <p:ph type="title"/>
          </p:nvPr>
        </p:nvSpPr>
        <p:spPr/>
        <p:txBody>
          <a:bodyPr/>
          <a:lstStyle/>
          <a:p>
            <a:r>
              <a:rPr lang="en-GB"/>
              <a:t>Declarative approach    </a:t>
            </a:r>
            <a:r>
              <a:rPr lang="en-GB">
                <a:sym typeface="Wingdings" panose="05000000000000000000" pitchFamily="2" charset="2"/>
              </a:rPr>
              <a:t></a:t>
            </a:r>
            <a:r>
              <a:rPr lang="en-GB"/>
              <a:t> </a:t>
            </a:r>
            <a:r>
              <a:rPr lang="en-US" sz="4400" cap="small" noProof="0"/>
              <a:t>Declare</a:t>
            </a:r>
            <a:endParaRPr lang="en-GB"/>
          </a:p>
        </p:txBody>
      </p:sp>
      <p:sp>
        <p:nvSpPr>
          <p:cNvPr id="21" name="TextBox 20">
            <a:extLst>
              <a:ext uri="{FF2B5EF4-FFF2-40B4-BE49-F238E27FC236}">
                <a16:creationId xmlns:a16="http://schemas.microsoft.com/office/drawing/2014/main" id="{D8EF6B4F-9124-720A-466A-55F56D4CB010}"/>
              </a:ext>
            </a:extLst>
          </p:cNvPr>
          <p:cNvSpPr txBox="1"/>
          <p:nvPr/>
        </p:nvSpPr>
        <p:spPr>
          <a:xfrm>
            <a:off x="3798620" y="2227953"/>
            <a:ext cx="1681358" cy="369332"/>
          </a:xfrm>
          <a:prstGeom prst="rect">
            <a:avLst/>
          </a:prstGeom>
          <a:noFill/>
        </p:spPr>
        <p:txBody>
          <a:bodyPr wrap="none" rtlCol="0">
            <a:spAutoFit/>
          </a:bodyPr>
          <a:lstStyle/>
          <a:p>
            <a:r>
              <a:rPr lang="en-GB"/>
              <a:t>Process Domain</a:t>
            </a:r>
          </a:p>
        </p:txBody>
      </p:sp>
      <p:sp>
        <p:nvSpPr>
          <p:cNvPr id="2" name="Rectangle 1">
            <a:extLst>
              <a:ext uri="{FF2B5EF4-FFF2-40B4-BE49-F238E27FC236}">
                <a16:creationId xmlns:a16="http://schemas.microsoft.com/office/drawing/2014/main" id="{9FB7F196-39B4-2A26-8190-726385617F78}"/>
              </a:ext>
            </a:extLst>
          </p:cNvPr>
          <p:cNvSpPr/>
          <p:nvPr/>
        </p:nvSpPr>
        <p:spPr>
          <a:xfrm>
            <a:off x="7190393" y="6199086"/>
            <a:ext cx="912747" cy="293789"/>
          </a:xfrm>
          <a:prstGeom prst="rect">
            <a:avLst/>
          </a:prstGeom>
          <a:solidFill>
            <a:srgbClr val="E041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A159129-6608-3433-3964-97B02E7AFED5}"/>
              </a:ext>
            </a:extLst>
          </p:cNvPr>
          <p:cNvSpPr txBox="1"/>
          <p:nvPr/>
        </p:nvSpPr>
        <p:spPr>
          <a:xfrm>
            <a:off x="8103140" y="6161314"/>
            <a:ext cx="2197461" cy="369332"/>
          </a:xfrm>
          <a:prstGeom prst="rect">
            <a:avLst/>
          </a:prstGeom>
          <a:noFill/>
        </p:spPr>
        <p:txBody>
          <a:bodyPr wrap="none" rtlCol="0">
            <a:spAutoFit/>
          </a:bodyPr>
          <a:lstStyle/>
          <a:p>
            <a:r>
              <a:rPr lang="en-GB"/>
              <a:t>Forbidden behaviour </a:t>
            </a:r>
          </a:p>
        </p:txBody>
      </p:sp>
      <p:sp>
        <p:nvSpPr>
          <p:cNvPr id="6" name="TextBox 5">
            <a:extLst>
              <a:ext uri="{FF2B5EF4-FFF2-40B4-BE49-F238E27FC236}">
                <a16:creationId xmlns:a16="http://schemas.microsoft.com/office/drawing/2014/main" id="{CF0DD1BA-829F-6FBC-080B-4F06452BB33B}"/>
              </a:ext>
            </a:extLst>
          </p:cNvPr>
          <p:cNvSpPr txBox="1"/>
          <p:nvPr/>
        </p:nvSpPr>
        <p:spPr>
          <a:xfrm>
            <a:off x="7646766" y="3344751"/>
            <a:ext cx="4247745" cy="1200329"/>
          </a:xfrm>
          <a:prstGeom prst="rect">
            <a:avLst/>
          </a:prstGeom>
          <a:noFill/>
        </p:spPr>
        <p:txBody>
          <a:bodyPr wrap="square" rtlCol="0">
            <a:spAutoFit/>
          </a:bodyPr>
          <a:lstStyle/>
          <a:p>
            <a:pPr algn="ctr"/>
            <a:r>
              <a:rPr lang="en-GB"/>
              <a:t>Declarative process models </a:t>
            </a:r>
            <a:r>
              <a:rPr lang="en-GB" b="1"/>
              <a:t>implicitly</a:t>
            </a:r>
            <a:r>
              <a:rPr lang="en-GB"/>
              <a:t> </a:t>
            </a:r>
            <a:r>
              <a:rPr lang="en-GB" b="1"/>
              <a:t>specify</a:t>
            </a:r>
            <a:r>
              <a:rPr lang="en-GB"/>
              <a:t> the allowed behaviour of the process through a set of constraints.</a:t>
            </a:r>
          </a:p>
          <a:p>
            <a:pPr algn="ctr"/>
            <a:r>
              <a:rPr lang="en-GB"/>
              <a:t>(</a:t>
            </a:r>
            <a:r>
              <a:rPr lang="en-GB" i="1"/>
              <a:t>Everything that is not forbidden is allowed</a:t>
            </a:r>
            <a:r>
              <a:rPr lang="en-GB"/>
              <a:t>)</a:t>
            </a:r>
          </a:p>
        </p:txBody>
      </p:sp>
      <p:cxnSp>
        <p:nvCxnSpPr>
          <p:cNvPr id="8" name="Straight Arrow Connector 7">
            <a:extLst>
              <a:ext uri="{FF2B5EF4-FFF2-40B4-BE49-F238E27FC236}">
                <a16:creationId xmlns:a16="http://schemas.microsoft.com/office/drawing/2014/main" id="{9F831D9B-8BB5-EC60-60C5-6FD7AD547073}"/>
              </a:ext>
            </a:extLst>
          </p:cNvPr>
          <p:cNvCxnSpPr>
            <a:stCxn id="6" idx="1"/>
          </p:cNvCxnSpPr>
          <p:nvPr/>
        </p:nvCxnSpPr>
        <p:spPr>
          <a:xfrm flipH="1" flipV="1">
            <a:off x="3638145" y="3638145"/>
            <a:ext cx="4008621" cy="306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D5CFA7A-3300-7674-D2AD-04FB193AA0D8}"/>
              </a:ext>
            </a:extLst>
          </p:cNvPr>
          <p:cNvCxnSpPr>
            <a:stCxn id="6" idx="1"/>
          </p:cNvCxnSpPr>
          <p:nvPr/>
        </p:nvCxnSpPr>
        <p:spPr>
          <a:xfrm flipH="1">
            <a:off x="3686783" y="3944916"/>
            <a:ext cx="3959983" cy="1580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9E61ECF-E9C7-DE10-8946-E506ECE122D7}"/>
              </a:ext>
            </a:extLst>
          </p:cNvPr>
          <p:cNvSpPr txBox="1"/>
          <p:nvPr/>
        </p:nvSpPr>
        <p:spPr>
          <a:xfrm>
            <a:off x="766818" y="3920946"/>
            <a:ext cx="1321387" cy="369332"/>
          </a:xfrm>
          <a:prstGeom prst="rect">
            <a:avLst/>
          </a:prstGeom>
          <a:noFill/>
        </p:spPr>
        <p:txBody>
          <a:bodyPr wrap="none" rtlCol="0">
            <a:spAutoFit/>
          </a:bodyPr>
          <a:lstStyle/>
          <a:p>
            <a:r>
              <a:rPr lang="en-GB"/>
              <a:t>Constraint 1</a:t>
            </a:r>
          </a:p>
        </p:txBody>
      </p:sp>
      <p:sp>
        <p:nvSpPr>
          <p:cNvPr id="13" name="TextBox 12">
            <a:extLst>
              <a:ext uri="{FF2B5EF4-FFF2-40B4-BE49-F238E27FC236}">
                <a16:creationId xmlns:a16="http://schemas.microsoft.com/office/drawing/2014/main" id="{F429207D-2FF3-5B65-0619-9AC70D304FFB}"/>
              </a:ext>
            </a:extLst>
          </p:cNvPr>
          <p:cNvSpPr txBox="1"/>
          <p:nvPr/>
        </p:nvSpPr>
        <p:spPr>
          <a:xfrm>
            <a:off x="766818" y="4689333"/>
            <a:ext cx="1321387" cy="369332"/>
          </a:xfrm>
          <a:prstGeom prst="rect">
            <a:avLst/>
          </a:prstGeom>
          <a:noFill/>
        </p:spPr>
        <p:txBody>
          <a:bodyPr wrap="none" rtlCol="0">
            <a:spAutoFit/>
          </a:bodyPr>
          <a:lstStyle/>
          <a:p>
            <a:r>
              <a:rPr lang="en-GB"/>
              <a:t>Constraint 2</a:t>
            </a:r>
          </a:p>
        </p:txBody>
      </p:sp>
      <p:sp>
        <p:nvSpPr>
          <p:cNvPr id="4" name="TextBox 3">
            <a:extLst>
              <a:ext uri="{FF2B5EF4-FFF2-40B4-BE49-F238E27FC236}">
                <a16:creationId xmlns:a16="http://schemas.microsoft.com/office/drawing/2014/main" id="{DE5E052C-07D3-AC59-D067-D527D2A5DB60}"/>
              </a:ext>
            </a:extLst>
          </p:cNvPr>
          <p:cNvSpPr txBox="1"/>
          <p:nvPr/>
        </p:nvSpPr>
        <p:spPr>
          <a:xfrm>
            <a:off x="7001437" y="1447117"/>
            <a:ext cx="4893074" cy="646331"/>
          </a:xfrm>
          <a:prstGeom prst="rect">
            <a:avLst/>
          </a:prstGeom>
          <a:noFill/>
          <a:ln>
            <a:noFill/>
          </a:ln>
        </p:spPr>
        <p:txBody>
          <a:bodyPr wrap="square" rtlCol="0">
            <a:spAutoFit/>
          </a:bodyPr>
          <a:lstStyle/>
          <a:p>
            <a:pPr algn="ctr"/>
            <a:r>
              <a:rPr lang="en-US" b="1" cap="small"/>
              <a:t>Declare</a:t>
            </a:r>
            <a:r>
              <a:rPr lang="en-GB"/>
              <a:t> uses specific </a:t>
            </a:r>
            <a:r>
              <a:rPr lang="en-US" sz="1800" b="1" err="1"/>
              <a:t>LTL</a:t>
            </a:r>
            <a:r>
              <a:rPr lang="en-US" sz="1800" b="1" i="1" baseline="-25000" err="1">
                <a:latin typeface="Times"/>
                <a:cs typeface="Times"/>
              </a:rPr>
              <a:t>f</a:t>
            </a:r>
            <a:r>
              <a:rPr lang="en-GB"/>
              <a:t> formulas over “activities” for constraint definition</a:t>
            </a:r>
          </a:p>
        </p:txBody>
      </p:sp>
      <p:sp>
        <p:nvSpPr>
          <p:cNvPr id="7" name="Rectangle 6">
            <a:extLst>
              <a:ext uri="{FF2B5EF4-FFF2-40B4-BE49-F238E27FC236}">
                <a16:creationId xmlns:a16="http://schemas.microsoft.com/office/drawing/2014/main" id="{54074392-691D-EC69-A983-E29A16035F3E}"/>
              </a:ext>
            </a:extLst>
          </p:cNvPr>
          <p:cNvSpPr/>
          <p:nvPr/>
        </p:nvSpPr>
        <p:spPr>
          <a:xfrm>
            <a:off x="6790414" y="572493"/>
            <a:ext cx="5263763" cy="165545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15">
            <a:extLst>
              <a:ext uri="{FF2B5EF4-FFF2-40B4-BE49-F238E27FC236}">
                <a16:creationId xmlns:a16="http://schemas.microsoft.com/office/drawing/2014/main" id="{5620DEB0-7D99-0D98-802D-AC4BB3E6943C}"/>
              </a:ext>
            </a:extLst>
          </p:cNvPr>
          <p:cNvSpPr>
            <a:spLocks noGrp="1"/>
          </p:cNvSpPr>
          <p:nvPr>
            <p:ph type="sldNum" sz="quarter" idx="12"/>
          </p:nvPr>
        </p:nvSpPr>
        <p:spPr/>
        <p:txBody>
          <a:bodyPr/>
          <a:lstStyle/>
          <a:p>
            <a:fld id="{89999A9E-6FB1-44AA-AA52-193312814BBD}" type="slidenum">
              <a:rPr lang="en-GB" smtClean="0"/>
              <a:t>7</a:t>
            </a:fld>
            <a:endParaRPr lang="en-GB"/>
          </a:p>
        </p:txBody>
      </p:sp>
    </p:spTree>
    <p:extLst>
      <p:ext uri="{BB962C8B-B14F-4D97-AF65-F5344CB8AC3E}">
        <p14:creationId xmlns:p14="http://schemas.microsoft.com/office/powerpoint/2010/main" val="34939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8"/>
          <p:cNvSpPr txBox="1">
            <a:spLocks noChangeArrowheads="1"/>
          </p:cNvSpPr>
          <p:nvPr/>
        </p:nvSpPr>
        <p:spPr bwMode="auto">
          <a:xfrm>
            <a:off x="838200" y="1682161"/>
            <a:ext cx="417646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latin typeface="+mn-lt"/>
              </a:rPr>
              <a:t>Existence(A)</a:t>
            </a:r>
            <a:r>
              <a:rPr lang="en-US" sz="1800" b="1">
                <a:latin typeface="+mn-lt"/>
              </a:rPr>
              <a:t> </a:t>
            </a:r>
            <a:br>
              <a:rPr lang="en-US" sz="1800">
                <a:latin typeface="+mn-lt"/>
              </a:rPr>
            </a:br>
            <a:r>
              <a:rPr lang="en-US" sz="1800" err="1"/>
              <a:t>LTL</a:t>
            </a:r>
            <a:r>
              <a:rPr lang="en-US" sz="2000" i="1" baseline="-25000" err="1">
                <a:latin typeface="Times"/>
                <a:cs typeface="Times"/>
              </a:rPr>
              <a:t>f</a:t>
            </a:r>
            <a:r>
              <a:rPr lang="en-US" sz="2000">
                <a:latin typeface="+mn-lt"/>
              </a:rPr>
              <a:t> </a:t>
            </a:r>
            <a:r>
              <a:rPr lang="en-US" sz="1800">
                <a:latin typeface="+mn-lt"/>
              </a:rPr>
              <a:t>formalization: </a:t>
            </a:r>
            <a:r>
              <a:rPr lang="en-US" sz="2200" b="1">
                <a:latin typeface="+mn-lt"/>
              </a:rPr>
              <a:t>◊</a:t>
            </a:r>
            <a:r>
              <a:rPr lang="en-US" sz="1800" b="1">
                <a:latin typeface="+mn-lt"/>
              </a:rPr>
              <a:t>A</a:t>
            </a:r>
          </a:p>
          <a:p>
            <a:pPr eaLnBrk="1" hangingPunct="1"/>
            <a:r>
              <a:rPr lang="en-US" sz="1800" i="1">
                <a:latin typeface="+mn-lt"/>
              </a:rPr>
              <a:t>Activity A occurs at least 1 time </a:t>
            </a:r>
          </a:p>
          <a:p>
            <a:pPr eaLnBrk="1" hangingPunct="1"/>
            <a:r>
              <a:rPr lang="en-US" sz="1800" i="1">
                <a:latin typeface="+mn-lt"/>
              </a:rPr>
              <a:t>in the process instance.</a:t>
            </a:r>
            <a:br>
              <a:rPr lang="en-US" sz="1800" i="1">
                <a:latin typeface="+mn-lt"/>
              </a:rPr>
            </a:br>
            <a:r>
              <a:rPr lang="en-US" sz="1800" i="1" err="1">
                <a:latin typeface="+mn-lt"/>
              </a:rPr>
              <a:t>BCAAC</a:t>
            </a:r>
            <a:r>
              <a:rPr lang="en-US" sz="1800">
                <a:latin typeface="+mn-lt"/>
              </a:rPr>
              <a:t> </a:t>
            </a:r>
            <a:r>
              <a:rPr lang="en-US" sz="1800" b="1">
                <a:solidFill>
                  <a:srgbClr val="00B050"/>
                </a:solidFill>
                <a:latin typeface="+mn-lt"/>
                <a:sym typeface="Zapf Dingbats" charset="2"/>
              </a:rPr>
              <a:t>✓    </a:t>
            </a:r>
            <a:r>
              <a:rPr lang="en-US" sz="1800" i="1">
                <a:latin typeface="+mn-lt"/>
              </a:rPr>
              <a:t>BCC</a:t>
            </a:r>
            <a:r>
              <a:rPr lang="en-US" sz="1800">
                <a:latin typeface="+mn-lt"/>
              </a:rPr>
              <a:t> </a:t>
            </a:r>
            <a:r>
              <a:rPr lang="en-US" sz="1800" b="1">
                <a:solidFill>
                  <a:srgbClr val="C00000"/>
                </a:solidFill>
                <a:latin typeface="+mn-lt"/>
                <a:sym typeface="Zapf Dingbats" charset="2"/>
              </a:rPr>
              <a:t>✗</a:t>
            </a:r>
            <a:endParaRPr lang="en-US" sz="1800" b="1">
              <a:solidFill>
                <a:srgbClr val="C00000"/>
              </a:solidFill>
              <a:latin typeface="+mn-lt"/>
              <a:cs typeface="Arial" panose="020B0604020202020204" pitchFamily="34" charset="0"/>
            </a:endParaRPr>
          </a:p>
        </p:txBody>
      </p:sp>
      <p:sp>
        <p:nvSpPr>
          <p:cNvPr id="16" name="CasellaDiTesto 19"/>
          <p:cNvSpPr txBox="1">
            <a:spLocks noChangeArrowheads="1"/>
          </p:cNvSpPr>
          <p:nvPr/>
        </p:nvSpPr>
        <p:spPr bwMode="auto">
          <a:xfrm>
            <a:off x="838200" y="3632092"/>
            <a:ext cx="3980226"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latin typeface="+mn-lt"/>
              </a:rPr>
              <a:t>Absence(C)</a:t>
            </a:r>
          </a:p>
          <a:p>
            <a:pPr eaLnBrk="1" hangingPunct="1"/>
            <a:r>
              <a:rPr lang="en-US" sz="1800" err="1"/>
              <a:t>LTL</a:t>
            </a:r>
            <a:r>
              <a:rPr lang="en-US" sz="2000" i="1" baseline="-25000" err="1">
                <a:latin typeface="Times"/>
                <a:cs typeface="Times"/>
              </a:rPr>
              <a:t>f</a:t>
            </a:r>
            <a:r>
              <a:rPr lang="en-US" sz="1800"/>
              <a:t> formalization: </a:t>
            </a:r>
            <a:r>
              <a:rPr lang="en-US" sz="1800" b="1"/>
              <a:t>￢</a:t>
            </a:r>
            <a:r>
              <a:rPr lang="en-US" sz="2200" b="1"/>
              <a:t>◊</a:t>
            </a:r>
            <a:r>
              <a:rPr lang="en-US" sz="1800" b="1"/>
              <a:t>C</a:t>
            </a:r>
          </a:p>
          <a:p>
            <a:pPr eaLnBrk="1" hangingPunct="1"/>
            <a:r>
              <a:rPr lang="en-US" sz="1800" i="1">
                <a:latin typeface="+mn-lt"/>
              </a:rPr>
              <a:t>Activity C does not occur in the </a:t>
            </a:r>
          </a:p>
          <a:p>
            <a:pPr eaLnBrk="1" hangingPunct="1"/>
            <a:r>
              <a:rPr lang="en-US" sz="1800" i="1">
                <a:latin typeface="+mn-lt"/>
              </a:rPr>
              <a:t>process instance.</a:t>
            </a:r>
          </a:p>
          <a:p>
            <a:pPr eaLnBrk="1" hangingPunct="1"/>
            <a:r>
              <a:rPr lang="en-US" sz="1800" i="1">
                <a:latin typeface="+mn-lt"/>
              </a:rPr>
              <a:t>BAA</a:t>
            </a:r>
            <a:r>
              <a:rPr lang="en-US" sz="1800">
                <a:latin typeface="+mn-lt"/>
              </a:rPr>
              <a:t> </a:t>
            </a:r>
            <a:r>
              <a:rPr lang="en-US" sz="1800" b="1">
                <a:solidFill>
                  <a:srgbClr val="00B050"/>
                </a:solidFill>
                <a:latin typeface="+mn-lt"/>
                <a:sym typeface="Zapf Dingbats" charset="2"/>
              </a:rPr>
              <a:t>✓</a:t>
            </a:r>
            <a:r>
              <a:rPr lang="en-US" sz="1800">
                <a:latin typeface="+mn-lt"/>
                <a:sym typeface="Zapf Dingbats" charset="2"/>
              </a:rPr>
              <a:t>	       </a:t>
            </a:r>
            <a:r>
              <a:rPr lang="en-US" sz="1800" i="1">
                <a:latin typeface="+mn-lt"/>
              </a:rPr>
              <a:t>BACA</a:t>
            </a:r>
            <a:r>
              <a:rPr lang="en-US" sz="1800">
                <a:latin typeface="+mn-lt"/>
              </a:rPr>
              <a:t> </a:t>
            </a:r>
            <a:r>
              <a:rPr lang="en-US" sz="1800" b="1">
                <a:solidFill>
                  <a:srgbClr val="C00000"/>
                </a:solidFill>
                <a:latin typeface="+mn-lt"/>
                <a:sym typeface="Zapf Dingbats" charset="2"/>
              </a:rPr>
              <a:t>✗</a:t>
            </a:r>
            <a:endParaRPr lang="en-US" sz="1800" b="1">
              <a:solidFill>
                <a:srgbClr val="C00000"/>
              </a:solidFill>
              <a:latin typeface="+mn-lt"/>
              <a:cs typeface="Arial" panose="020B0604020202020204" pitchFamily="34" charset="0"/>
            </a:endParaRPr>
          </a:p>
        </p:txBody>
      </p:sp>
      <p:sp>
        <p:nvSpPr>
          <p:cNvPr id="17" name="CasellaDiTesto 14"/>
          <p:cNvSpPr txBox="1">
            <a:spLocks noChangeArrowheads="1"/>
          </p:cNvSpPr>
          <p:nvPr/>
        </p:nvSpPr>
        <p:spPr bwMode="auto">
          <a:xfrm>
            <a:off x="5534565" y="1701813"/>
            <a:ext cx="4523835" cy="1538883"/>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dirty="0">
                <a:latin typeface="+mn-lt"/>
              </a:rPr>
              <a:t>Response(A, B)</a:t>
            </a:r>
          </a:p>
          <a:p>
            <a:pPr eaLnBrk="1" hangingPunct="1"/>
            <a:r>
              <a:rPr lang="en-US" sz="1800" dirty="0" err="1"/>
              <a:t>LTL</a:t>
            </a:r>
            <a:r>
              <a:rPr lang="en-US" sz="2000" i="1" baseline="-25000" dirty="0" err="1">
                <a:latin typeface="Times"/>
                <a:cs typeface="Times"/>
              </a:rPr>
              <a:t>f</a:t>
            </a:r>
            <a:r>
              <a:rPr lang="en-US" sz="1800" dirty="0">
                <a:latin typeface="+mn-lt"/>
              </a:rPr>
              <a:t> formalization: </a:t>
            </a:r>
            <a:r>
              <a:rPr lang="en-US" sz="1800" b="1" dirty="0">
                <a:solidFill>
                  <a:srgbClr val="000000"/>
                </a:solidFill>
                <a:latin typeface="+mn-lt"/>
              </a:rPr>
              <a:t>(A</a:t>
            </a:r>
            <a:r>
              <a:rPr lang="en-US" sz="2000" b="1" dirty="0">
                <a:solidFill>
                  <a:srgbClr val="000000"/>
                </a:solidFill>
                <a:latin typeface="+mn-lt"/>
              </a:rPr>
              <a:t>→</a:t>
            </a:r>
            <a:r>
              <a:rPr lang="en-US" sz="2200" b="1" dirty="0">
                <a:solidFill>
                  <a:srgbClr val="000000"/>
                </a:solidFill>
                <a:latin typeface="+mn-lt"/>
              </a:rPr>
              <a:t>◊</a:t>
            </a:r>
            <a:r>
              <a:rPr lang="en-US" sz="1800" b="1" dirty="0">
                <a:solidFill>
                  <a:srgbClr val="000000"/>
                </a:solidFill>
                <a:latin typeface="+mn-lt"/>
              </a:rPr>
              <a:t>B)</a:t>
            </a:r>
            <a:br>
              <a:rPr lang="en-US" sz="1800" dirty="0">
                <a:latin typeface="+mn-lt"/>
              </a:rPr>
            </a:br>
            <a:r>
              <a:rPr lang="en-US" sz="1800" i="1" dirty="0">
                <a:latin typeface="+mn-lt"/>
              </a:rPr>
              <a:t>If A (</a:t>
            </a:r>
            <a:r>
              <a:rPr lang="en-US" sz="1800" b="1" i="1" dirty="0">
                <a:latin typeface="+mn-lt"/>
              </a:rPr>
              <a:t>activation</a:t>
            </a:r>
            <a:r>
              <a:rPr lang="en-US" sz="1800" i="1" dirty="0">
                <a:latin typeface="+mn-lt"/>
              </a:rPr>
              <a:t>) occurs in the process </a:t>
            </a:r>
          </a:p>
          <a:p>
            <a:pPr eaLnBrk="1" hangingPunct="1"/>
            <a:r>
              <a:rPr lang="en-US" sz="1800" i="1" dirty="0">
                <a:latin typeface="+mn-lt"/>
              </a:rPr>
              <a:t>instance, then B (</a:t>
            </a:r>
            <a:r>
              <a:rPr lang="en-US" sz="1800" b="1" i="1" dirty="0">
                <a:latin typeface="+mn-lt"/>
              </a:rPr>
              <a:t>target</a:t>
            </a:r>
            <a:r>
              <a:rPr lang="en-US" sz="1800" i="1" dirty="0">
                <a:latin typeface="+mn-lt"/>
              </a:rPr>
              <a:t>) occurs after A.</a:t>
            </a:r>
            <a:br>
              <a:rPr lang="en-US" sz="1800" dirty="0">
                <a:latin typeface="+mn-lt"/>
              </a:rPr>
            </a:br>
            <a:r>
              <a:rPr lang="en-US" sz="1800" i="1" dirty="0">
                <a:latin typeface="+mn-lt"/>
              </a:rPr>
              <a:t>BCAAC</a:t>
            </a:r>
            <a:r>
              <a:rPr lang="en-US" sz="1800" dirty="0">
                <a:latin typeface="+mn-lt"/>
              </a:rPr>
              <a:t> </a:t>
            </a:r>
            <a:r>
              <a:rPr lang="en-US" sz="1800" b="1" dirty="0">
                <a:solidFill>
                  <a:srgbClr val="C00000"/>
                </a:solidFill>
                <a:latin typeface="+mn-lt"/>
                <a:sym typeface="Zapf Dingbats" charset="2"/>
              </a:rPr>
              <a:t>✗</a:t>
            </a:r>
            <a:r>
              <a:rPr lang="en-US" sz="1800" dirty="0">
                <a:latin typeface="+mn-lt"/>
                <a:sym typeface="Zapf Dingbats" charset="2"/>
              </a:rPr>
              <a:t> </a:t>
            </a:r>
            <a:r>
              <a:rPr lang="en-US" sz="1800" i="1" dirty="0">
                <a:latin typeface="+mn-lt"/>
              </a:rPr>
              <a:t>CAACB</a:t>
            </a:r>
            <a:r>
              <a:rPr lang="en-US" sz="1800" dirty="0">
                <a:latin typeface="+mn-lt"/>
              </a:rPr>
              <a:t> </a:t>
            </a:r>
            <a:r>
              <a:rPr lang="en-US" sz="1800" b="1" dirty="0">
                <a:solidFill>
                  <a:srgbClr val="00B050"/>
                </a:solidFill>
                <a:latin typeface="+mn-lt"/>
                <a:sym typeface="Zapf Dingbats" charset="2"/>
              </a:rPr>
              <a:t>✓</a:t>
            </a:r>
            <a:r>
              <a:rPr lang="en-US" sz="1800" dirty="0">
                <a:latin typeface="+mn-lt"/>
                <a:sym typeface="Zapf Dingbats" charset="2"/>
              </a:rPr>
              <a:t> </a:t>
            </a:r>
            <a:r>
              <a:rPr lang="en-US" sz="1800" i="1" dirty="0">
                <a:latin typeface="+mn-lt"/>
              </a:rPr>
              <a:t>CAC</a:t>
            </a:r>
            <a:r>
              <a:rPr lang="en-US" sz="1800" dirty="0">
                <a:latin typeface="+mn-lt"/>
              </a:rPr>
              <a:t> </a:t>
            </a:r>
            <a:r>
              <a:rPr lang="en-US" sz="1800" b="1" dirty="0">
                <a:solidFill>
                  <a:srgbClr val="C00000"/>
                </a:solidFill>
                <a:latin typeface="+mn-lt"/>
                <a:sym typeface="Zapf Dingbats" charset="2"/>
              </a:rPr>
              <a:t>✗</a:t>
            </a:r>
            <a:r>
              <a:rPr lang="en-US" sz="1800" dirty="0">
                <a:latin typeface="+mn-lt"/>
                <a:sym typeface="Zapf Dingbats" charset="2"/>
              </a:rPr>
              <a:t> </a:t>
            </a:r>
            <a:r>
              <a:rPr lang="en-US" sz="1800" i="1" dirty="0">
                <a:latin typeface="+mn-lt"/>
              </a:rPr>
              <a:t>BCC</a:t>
            </a:r>
            <a:r>
              <a:rPr lang="en-US" sz="1800" dirty="0">
                <a:latin typeface="+mn-lt"/>
              </a:rPr>
              <a:t> </a:t>
            </a:r>
            <a:r>
              <a:rPr lang="en-US" sz="1800" b="1" dirty="0">
                <a:solidFill>
                  <a:srgbClr val="00B050"/>
                </a:solidFill>
                <a:latin typeface="+mn-lt"/>
                <a:sym typeface="Zapf Dingbats" charset="2"/>
              </a:rPr>
              <a:t>✓</a:t>
            </a:r>
            <a:endParaRPr lang="en-US" sz="1800" b="1" dirty="0">
              <a:solidFill>
                <a:srgbClr val="00B050"/>
              </a:solidFill>
              <a:latin typeface="+mn-lt"/>
              <a:cs typeface="Arial" panose="020B0604020202020204" pitchFamily="34" charset="0"/>
            </a:endParaRPr>
          </a:p>
        </p:txBody>
      </p:sp>
      <p:sp>
        <p:nvSpPr>
          <p:cNvPr id="11" name="CasellaDiTesto 16"/>
          <p:cNvSpPr txBox="1">
            <a:spLocks noChangeArrowheads="1"/>
          </p:cNvSpPr>
          <p:nvPr/>
        </p:nvSpPr>
        <p:spPr bwMode="auto">
          <a:xfrm>
            <a:off x="5534565" y="3689984"/>
            <a:ext cx="4660861"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latin typeface="+mn-lt"/>
              </a:rPr>
              <a:t>Chain Response(A, B)</a:t>
            </a:r>
          </a:p>
          <a:p>
            <a:pPr eaLnBrk="1" hangingPunct="1"/>
            <a:r>
              <a:rPr lang="en-US" sz="1800" err="1"/>
              <a:t>LTL</a:t>
            </a:r>
            <a:r>
              <a:rPr lang="en-US" sz="2000" i="1" baseline="-25000" err="1">
                <a:latin typeface="Times"/>
                <a:cs typeface="Times"/>
              </a:rPr>
              <a:t>f</a:t>
            </a:r>
            <a:r>
              <a:rPr lang="en-US" sz="1800">
                <a:latin typeface="+mn-lt"/>
              </a:rPr>
              <a:t> formalization: </a:t>
            </a:r>
            <a:r>
              <a:rPr lang="en-US" sz="1800" b="1">
                <a:latin typeface="ＭＳ ゴシック"/>
                <a:ea typeface="ＭＳ ゴシック"/>
                <a:cs typeface="ＭＳ ゴシック"/>
              </a:rPr>
              <a:t>☐</a:t>
            </a:r>
            <a:r>
              <a:rPr lang="en-US" sz="1800"/>
              <a:t>(</a:t>
            </a:r>
            <a:r>
              <a:rPr lang="en-US" altLang="zh-CN" sz="1800" b="1">
                <a:ea typeface="SimSun" panose="02010600030101010101" pitchFamily="2" charset="-122"/>
              </a:rPr>
              <a:t>A</a:t>
            </a:r>
            <a:r>
              <a:rPr lang="en-US" sz="1800" b="1">
                <a:solidFill>
                  <a:srgbClr val="000000"/>
                </a:solidFill>
              </a:rPr>
              <a:t> → </a:t>
            </a:r>
            <a:r>
              <a:rPr lang="en-US" altLang="zh-CN" sz="1800">
                <a:ea typeface="SimSun" panose="02010600030101010101" pitchFamily="2" charset="-122"/>
              </a:rPr>
              <a:t>O</a:t>
            </a:r>
            <a:r>
              <a:rPr lang="en-US" sz="1800" b="1">
                <a:solidFill>
                  <a:srgbClr val="000000"/>
                </a:solidFill>
              </a:rPr>
              <a:t>B</a:t>
            </a:r>
            <a:r>
              <a:rPr lang="en-US" sz="1800"/>
              <a:t>)</a:t>
            </a:r>
            <a:br>
              <a:rPr lang="en-US" sz="1800">
                <a:latin typeface="+mn-lt"/>
              </a:rPr>
            </a:br>
            <a:r>
              <a:rPr lang="en-US" sz="1800" i="1">
                <a:latin typeface="+mn-lt"/>
              </a:rPr>
              <a:t>Each time A occurs in the process instance, then B occurs immediately afterwards.</a:t>
            </a:r>
          </a:p>
          <a:p>
            <a:pPr eaLnBrk="1" hangingPunct="1"/>
            <a:r>
              <a:rPr lang="en-US" sz="1800" i="1">
                <a:latin typeface="+mn-lt"/>
              </a:rPr>
              <a:t>BCAAC</a:t>
            </a:r>
            <a:r>
              <a:rPr lang="en-US" sz="1800">
                <a:latin typeface="+mn-lt"/>
              </a:rPr>
              <a:t> </a:t>
            </a:r>
            <a:r>
              <a:rPr lang="en-US" sz="1800" b="1">
                <a:solidFill>
                  <a:srgbClr val="C00000"/>
                </a:solidFill>
                <a:latin typeface="+mn-lt"/>
                <a:sym typeface="Zapf Dingbats" charset="2"/>
              </a:rPr>
              <a:t>✗</a:t>
            </a:r>
            <a:r>
              <a:rPr lang="en-US" sz="1800">
                <a:latin typeface="+mn-lt"/>
                <a:sym typeface="Zapf Dingbats" charset="2"/>
              </a:rPr>
              <a:t>    </a:t>
            </a:r>
            <a:r>
              <a:rPr lang="en-US" sz="1800" i="1">
                <a:latin typeface="+mn-lt"/>
              </a:rPr>
              <a:t>BCAABC</a:t>
            </a:r>
            <a:r>
              <a:rPr lang="en-US" sz="1800">
                <a:latin typeface="+mn-lt"/>
              </a:rPr>
              <a:t> </a:t>
            </a:r>
            <a:r>
              <a:rPr lang="en-US" sz="1800" b="1">
                <a:solidFill>
                  <a:srgbClr val="C00000"/>
                </a:solidFill>
                <a:latin typeface="+mn-lt"/>
                <a:sym typeface="Zapf Dingbats" charset="2"/>
              </a:rPr>
              <a:t>✗</a:t>
            </a:r>
            <a:r>
              <a:rPr lang="en-US" sz="1800">
                <a:latin typeface="+mn-lt"/>
                <a:sym typeface="Zapf Dingbats" charset="2"/>
              </a:rPr>
              <a:t>    </a:t>
            </a:r>
            <a:r>
              <a:rPr lang="en-US" sz="1800" i="1">
                <a:latin typeface="+mn-lt"/>
              </a:rPr>
              <a:t>BCABABC</a:t>
            </a:r>
            <a:r>
              <a:rPr lang="en-US" sz="1800">
                <a:latin typeface="+mn-lt"/>
              </a:rPr>
              <a:t> </a:t>
            </a:r>
            <a:r>
              <a:rPr lang="en-US" sz="1800" b="1">
                <a:solidFill>
                  <a:srgbClr val="00B050"/>
                </a:solidFill>
                <a:latin typeface="+mn-lt"/>
                <a:sym typeface="Zapf Dingbats" charset="2"/>
              </a:rPr>
              <a:t>✓</a:t>
            </a:r>
          </a:p>
        </p:txBody>
      </p:sp>
      <p:sp>
        <p:nvSpPr>
          <p:cNvPr id="5" name="Title 4">
            <a:extLst>
              <a:ext uri="{FF2B5EF4-FFF2-40B4-BE49-F238E27FC236}">
                <a16:creationId xmlns:a16="http://schemas.microsoft.com/office/drawing/2014/main" id="{47256BF8-80D1-599B-46F7-CDA92066DB25}"/>
              </a:ext>
            </a:extLst>
          </p:cNvPr>
          <p:cNvSpPr>
            <a:spLocks noGrp="1"/>
          </p:cNvSpPr>
          <p:nvPr>
            <p:ph type="title"/>
          </p:nvPr>
        </p:nvSpPr>
        <p:spPr/>
        <p:txBody>
          <a:bodyPr/>
          <a:lstStyle/>
          <a:p>
            <a:r>
              <a:rPr lang="en-US" sz="4400">
                <a:latin typeface="Arial" panose="020B0604020202020204" pitchFamily="34" charset="0"/>
                <a:ea typeface="ＭＳ Ｐゴシック" panose="020B0600070205080204" pitchFamily="34" charset="-128"/>
              </a:rPr>
              <a:t>Some </a:t>
            </a:r>
            <a:r>
              <a:rPr lang="en-US" sz="4400" cap="small">
                <a:latin typeface="Arial" panose="020B0604020202020204" pitchFamily="34" charset="0"/>
                <a:ea typeface="ＭＳ Ｐゴシック" panose="020B0600070205080204" pitchFamily="34" charset="-128"/>
              </a:rPr>
              <a:t>Declare</a:t>
            </a:r>
            <a:r>
              <a:rPr lang="en-US" sz="4400">
                <a:latin typeface="Arial" panose="020B0604020202020204" pitchFamily="34" charset="0"/>
                <a:ea typeface="ＭＳ Ｐゴシック" panose="020B0600070205080204" pitchFamily="34" charset="-128"/>
              </a:rPr>
              <a:t> constraints</a:t>
            </a:r>
            <a:endParaRPr lang="en-GB"/>
          </a:p>
        </p:txBody>
      </p:sp>
      <p:sp>
        <p:nvSpPr>
          <p:cNvPr id="6" name="Slide Number Placeholder 5">
            <a:extLst>
              <a:ext uri="{FF2B5EF4-FFF2-40B4-BE49-F238E27FC236}">
                <a16:creationId xmlns:a16="http://schemas.microsoft.com/office/drawing/2014/main" id="{6E92C026-B8E8-FCC4-0C95-309B0278A0BB}"/>
              </a:ext>
            </a:extLst>
          </p:cNvPr>
          <p:cNvSpPr>
            <a:spLocks noGrp="1"/>
          </p:cNvSpPr>
          <p:nvPr>
            <p:ph type="sldNum" sz="quarter" idx="12"/>
          </p:nvPr>
        </p:nvSpPr>
        <p:spPr/>
        <p:txBody>
          <a:bodyPr/>
          <a:lstStyle/>
          <a:p>
            <a:fld id="{89999A9E-6FB1-44AA-AA52-193312814BBD}" type="slidenum">
              <a:rPr lang="en-GB" smtClean="0"/>
              <a:t>8</a:t>
            </a:fld>
            <a:endParaRPr lang="en-GB"/>
          </a:p>
        </p:txBody>
      </p:sp>
    </p:spTree>
    <p:extLst>
      <p:ext uri="{BB962C8B-B14F-4D97-AF65-F5344CB8AC3E}">
        <p14:creationId xmlns:p14="http://schemas.microsoft.com/office/powerpoint/2010/main" val="326438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8"/>
          <p:cNvSpPr txBox="1">
            <a:spLocks noChangeArrowheads="1"/>
          </p:cNvSpPr>
          <p:nvPr/>
        </p:nvSpPr>
        <p:spPr bwMode="auto">
          <a:xfrm>
            <a:off x="838200" y="1682161"/>
            <a:ext cx="417646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latin typeface="+mn-lt"/>
              </a:rPr>
              <a:t>Existence(A)</a:t>
            </a:r>
            <a:r>
              <a:rPr lang="en-US" sz="1800" b="1">
                <a:latin typeface="+mn-lt"/>
              </a:rPr>
              <a:t> </a:t>
            </a:r>
            <a:br>
              <a:rPr lang="en-US" sz="1800">
                <a:latin typeface="+mn-lt"/>
              </a:rPr>
            </a:br>
            <a:r>
              <a:rPr lang="en-US" sz="1800" err="1"/>
              <a:t>LTL</a:t>
            </a:r>
            <a:r>
              <a:rPr lang="en-US" sz="2000" i="1" baseline="-25000" err="1">
                <a:latin typeface="Times"/>
                <a:cs typeface="Times"/>
              </a:rPr>
              <a:t>f</a:t>
            </a:r>
            <a:r>
              <a:rPr lang="en-US" sz="2000">
                <a:latin typeface="+mn-lt"/>
              </a:rPr>
              <a:t> </a:t>
            </a:r>
            <a:r>
              <a:rPr lang="en-US" sz="1800">
                <a:latin typeface="+mn-lt"/>
              </a:rPr>
              <a:t>formalization: </a:t>
            </a:r>
            <a:r>
              <a:rPr lang="en-US" sz="2200" b="1">
                <a:latin typeface="+mn-lt"/>
              </a:rPr>
              <a:t>◊</a:t>
            </a:r>
            <a:r>
              <a:rPr lang="en-US" sz="1800" b="1">
                <a:latin typeface="+mn-lt"/>
              </a:rPr>
              <a:t>A</a:t>
            </a:r>
          </a:p>
          <a:p>
            <a:pPr eaLnBrk="1" hangingPunct="1"/>
            <a:r>
              <a:rPr lang="en-US" sz="1800" i="1">
                <a:latin typeface="+mn-lt"/>
              </a:rPr>
              <a:t>Activity A occurs at least 1 time </a:t>
            </a:r>
          </a:p>
          <a:p>
            <a:pPr eaLnBrk="1" hangingPunct="1"/>
            <a:r>
              <a:rPr lang="en-US" sz="1800" i="1">
                <a:latin typeface="+mn-lt"/>
              </a:rPr>
              <a:t>in the process instance.</a:t>
            </a:r>
            <a:br>
              <a:rPr lang="en-US" sz="1800" i="1">
                <a:latin typeface="+mn-lt"/>
              </a:rPr>
            </a:br>
            <a:r>
              <a:rPr lang="en-US" sz="1800" i="1" err="1">
                <a:latin typeface="+mn-lt"/>
              </a:rPr>
              <a:t>BCAAC</a:t>
            </a:r>
            <a:r>
              <a:rPr lang="en-US" sz="1800">
                <a:latin typeface="+mn-lt"/>
              </a:rPr>
              <a:t> </a:t>
            </a:r>
            <a:r>
              <a:rPr lang="en-US" sz="1800" b="1">
                <a:solidFill>
                  <a:srgbClr val="00B050"/>
                </a:solidFill>
                <a:latin typeface="+mn-lt"/>
                <a:sym typeface="Zapf Dingbats" charset="2"/>
              </a:rPr>
              <a:t>✓    </a:t>
            </a:r>
            <a:r>
              <a:rPr lang="en-US" sz="1800" i="1">
                <a:latin typeface="+mn-lt"/>
              </a:rPr>
              <a:t>BCC</a:t>
            </a:r>
            <a:r>
              <a:rPr lang="en-US" sz="1800">
                <a:latin typeface="+mn-lt"/>
              </a:rPr>
              <a:t> </a:t>
            </a:r>
            <a:r>
              <a:rPr lang="en-US" sz="1800" b="1">
                <a:solidFill>
                  <a:srgbClr val="C00000"/>
                </a:solidFill>
                <a:latin typeface="+mn-lt"/>
                <a:sym typeface="Zapf Dingbats" charset="2"/>
              </a:rPr>
              <a:t>✗</a:t>
            </a:r>
            <a:endParaRPr lang="en-US" sz="1800" b="1">
              <a:solidFill>
                <a:srgbClr val="C00000"/>
              </a:solidFill>
              <a:latin typeface="+mn-lt"/>
              <a:cs typeface="Arial" panose="020B0604020202020204" pitchFamily="34" charset="0"/>
            </a:endParaRPr>
          </a:p>
        </p:txBody>
      </p:sp>
      <p:sp>
        <p:nvSpPr>
          <p:cNvPr id="16" name="CasellaDiTesto 19"/>
          <p:cNvSpPr txBox="1">
            <a:spLocks noChangeArrowheads="1"/>
          </p:cNvSpPr>
          <p:nvPr/>
        </p:nvSpPr>
        <p:spPr bwMode="auto">
          <a:xfrm>
            <a:off x="838200" y="3632092"/>
            <a:ext cx="3980226"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latin typeface="+mn-lt"/>
              </a:rPr>
              <a:t>Absence(C)</a:t>
            </a:r>
          </a:p>
          <a:p>
            <a:pPr eaLnBrk="1" hangingPunct="1"/>
            <a:r>
              <a:rPr lang="en-US" sz="1800" err="1"/>
              <a:t>LTL</a:t>
            </a:r>
            <a:r>
              <a:rPr lang="en-US" sz="2000" i="1" baseline="-25000" err="1">
                <a:latin typeface="Times"/>
                <a:cs typeface="Times"/>
              </a:rPr>
              <a:t>f</a:t>
            </a:r>
            <a:r>
              <a:rPr lang="en-US" sz="1800"/>
              <a:t> formalization: </a:t>
            </a:r>
            <a:r>
              <a:rPr lang="en-US" sz="1800" b="1"/>
              <a:t>￢</a:t>
            </a:r>
            <a:r>
              <a:rPr lang="en-US" sz="2200" b="1"/>
              <a:t>◊</a:t>
            </a:r>
            <a:r>
              <a:rPr lang="en-US" sz="1800" b="1"/>
              <a:t>C</a:t>
            </a:r>
          </a:p>
          <a:p>
            <a:pPr eaLnBrk="1" hangingPunct="1"/>
            <a:r>
              <a:rPr lang="en-US" sz="1800" i="1">
                <a:latin typeface="+mn-lt"/>
              </a:rPr>
              <a:t>Activity C does not occur in the </a:t>
            </a:r>
          </a:p>
          <a:p>
            <a:pPr eaLnBrk="1" hangingPunct="1"/>
            <a:r>
              <a:rPr lang="en-US" sz="1800" i="1">
                <a:latin typeface="+mn-lt"/>
              </a:rPr>
              <a:t>process instance.</a:t>
            </a:r>
          </a:p>
          <a:p>
            <a:pPr eaLnBrk="1" hangingPunct="1"/>
            <a:r>
              <a:rPr lang="en-US" sz="1800" i="1">
                <a:latin typeface="+mn-lt"/>
              </a:rPr>
              <a:t>BAA</a:t>
            </a:r>
            <a:r>
              <a:rPr lang="en-US" sz="1800">
                <a:latin typeface="+mn-lt"/>
              </a:rPr>
              <a:t> </a:t>
            </a:r>
            <a:r>
              <a:rPr lang="en-US" sz="1800" b="1">
                <a:solidFill>
                  <a:srgbClr val="00B050"/>
                </a:solidFill>
                <a:latin typeface="+mn-lt"/>
                <a:sym typeface="Zapf Dingbats" charset="2"/>
              </a:rPr>
              <a:t>✓</a:t>
            </a:r>
            <a:r>
              <a:rPr lang="en-US" sz="1800">
                <a:latin typeface="+mn-lt"/>
                <a:sym typeface="Zapf Dingbats" charset="2"/>
              </a:rPr>
              <a:t>	       </a:t>
            </a:r>
            <a:r>
              <a:rPr lang="en-US" sz="1800" i="1">
                <a:latin typeface="+mn-lt"/>
              </a:rPr>
              <a:t>BACA</a:t>
            </a:r>
            <a:r>
              <a:rPr lang="en-US" sz="1800">
                <a:latin typeface="+mn-lt"/>
              </a:rPr>
              <a:t> </a:t>
            </a:r>
            <a:r>
              <a:rPr lang="en-US" sz="1800" b="1">
                <a:solidFill>
                  <a:srgbClr val="C00000"/>
                </a:solidFill>
                <a:latin typeface="+mn-lt"/>
                <a:sym typeface="Zapf Dingbats" charset="2"/>
              </a:rPr>
              <a:t>✗</a:t>
            </a:r>
            <a:endParaRPr lang="en-US" sz="1800" b="1">
              <a:solidFill>
                <a:srgbClr val="C00000"/>
              </a:solidFill>
              <a:latin typeface="+mn-lt"/>
              <a:cs typeface="Arial" panose="020B0604020202020204" pitchFamily="34" charset="0"/>
            </a:endParaRPr>
          </a:p>
        </p:txBody>
      </p:sp>
      <p:sp>
        <p:nvSpPr>
          <p:cNvPr id="17" name="CasellaDiTesto 14"/>
          <p:cNvSpPr txBox="1">
            <a:spLocks noChangeArrowheads="1"/>
          </p:cNvSpPr>
          <p:nvPr/>
        </p:nvSpPr>
        <p:spPr bwMode="auto">
          <a:xfrm>
            <a:off x="5534565" y="1690688"/>
            <a:ext cx="4176465" cy="1561133"/>
          </a:xfrm>
          <a:prstGeom prst="rect">
            <a:avLst/>
          </a:prstGeom>
          <a:noFill/>
          <a:ln>
            <a:noFill/>
          </a:ln>
          <a:extLst>
            <a:ext uri="{909E8E84-426E-40dd-AFC4-6F175D3DCCD1}">
              <a14:hiddenFill xmlns="" xmlns:mc="http://schemas.openxmlformats.org/markup-compatibility/2006" xmlns:a14="http://schemas.microsoft.com/office/drawing/2010/main">
                <a:solidFill>
                  <a:srgbClr val="FFFFFF"/>
                </a:solidFill>
              </a14:hiddenFill>
            </a:ext>
            <a:ext uri="{91240B29-F687-4f45-9708-019B960494DF}">
              <a14:hiddenLine xmlns="" xmlns:mc="http://schemas.openxmlformats.org/markup-compatibility/2006"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dirty="0">
                <a:latin typeface="+mn-lt"/>
              </a:rPr>
              <a:t>Response(A, B)</a:t>
            </a:r>
          </a:p>
          <a:p>
            <a:pPr eaLnBrk="1" hangingPunct="1"/>
            <a:r>
              <a:rPr lang="en-US" sz="1800" dirty="0" err="1"/>
              <a:t>LTL</a:t>
            </a:r>
            <a:r>
              <a:rPr lang="en-US" sz="2000" i="1" baseline="-25000" dirty="0" err="1">
                <a:latin typeface="Times"/>
                <a:cs typeface="Times"/>
              </a:rPr>
              <a:t>f</a:t>
            </a:r>
            <a:r>
              <a:rPr lang="en-US" sz="1800" dirty="0">
                <a:latin typeface="+mn-lt"/>
              </a:rPr>
              <a:t> formalization: </a:t>
            </a:r>
            <a:r>
              <a:rPr lang="en-US" sz="1800" b="1" dirty="0">
                <a:solidFill>
                  <a:srgbClr val="000000"/>
                </a:solidFill>
                <a:latin typeface="+mn-lt"/>
              </a:rPr>
              <a:t>(A</a:t>
            </a:r>
            <a:r>
              <a:rPr lang="en-US" sz="2000" b="1" dirty="0">
                <a:solidFill>
                  <a:srgbClr val="000000"/>
                </a:solidFill>
                <a:latin typeface="+mn-lt"/>
              </a:rPr>
              <a:t>→</a:t>
            </a:r>
            <a:r>
              <a:rPr lang="en-US" sz="2200" b="1" dirty="0">
                <a:solidFill>
                  <a:srgbClr val="000000"/>
                </a:solidFill>
                <a:latin typeface="+mn-lt"/>
              </a:rPr>
              <a:t>◊</a:t>
            </a:r>
            <a:r>
              <a:rPr lang="en-US" sz="1800" b="1" dirty="0">
                <a:solidFill>
                  <a:srgbClr val="000000"/>
                </a:solidFill>
                <a:latin typeface="+mn-lt"/>
              </a:rPr>
              <a:t>B)</a:t>
            </a:r>
            <a:br>
              <a:rPr lang="en-US" sz="1800" dirty="0">
                <a:latin typeface="+mn-lt"/>
              </a:rPr>
            </a:br>
            <a:r>
              <a:rPr lang="en-US" sz="1800" i="1" dirty="0">
                <a:latin typeface="+mn-lt"/>
              </a:rPr>
              <a:t>If A (</a:t>
            </a:r>
            <a:r>
              <a:rPr lang="en-US" sz="1800" b="1" i="1" dirty="0">
                <a:latin typeface="+mn-lt"/>
              </a:rPr>
              <a:t>activation</a:t>
            </a:r>
            <a:r>
              <a:rPr lang="en-US" sz="1800" i="1" dirty="0">
                <a:latin typeface="+mn-lt"/>
              </a:rPr>
              <a:t>) occurs in the process </a:t>
            </a:r>
          </a:p>
          <a:p>
            <a:pPr eaLnBrk="1" hangingPunct="1"/>
            <a:r>
              <a:rPr lang="en-US" sz="1800" i="1" dirty="0">
                <a:latin typeface="+mn-lt"/>
              </a:rPr>
              <a:t>instance, then B (</a:t>
            </a:r>
            <a:r>
              <a:rPr lang="en-US" sz="1800" b="1" i="1" dirty="0">
                <a:latin typeface="+mn-lt"/>
              </a:rPr>
              <a:t>target</a:t>
            </a:r>
            <a:r>
              <a:rPr lang="en-US" sz="1800" i="1" dirty="0">
                <a:latin typeface="+mn-lt"/>
              </a:rPr>
              <a:t>) occurs after A.</a:t>
            </a:r>
            <a:br>
              <a:rPr lang="en-US" sz="1800" dirty="0">
                <a:latin typeface="+mn-lt"/>
              </a:rPr>
            </a:br>
            <a:r>
              <a:rPr lang="en-US" sz="1800" i="1" dirty="0">
                <a:latin typeface="+mn-lt"/>
              </a:rPr>
              <a:t>BCAAC</a:t>
            </a:r>
            <a:r>
              <a:rPr lang="en-US" sz="1800" dirty="0">
                <a:latin typeface="+mn-lt"/>
              </a:rPr>
              <a:t> </a:t>
            </a:r>
            <a:r>
              <a:rPr lang="en-US" sz="1800" b="1" dirty="0">
                <a:solidFill>
                  <a:srgbClr val="C00000"/>
                </a:solidFill>
                <a:latin typeface="+mn-lt"/>
                <a:sym typeface="Zapf Dingbats" charset="2"/>
              </a:rPr>
              <a:t>✗</a:t>
            </a:r>
            <a:r>
              <a:rPr lang="en-US" sz="1800" dirty="0">
                <a:latin typeface="+mn-lt"/>
                <a:sym typeface="Zapf Dingbats" charset="2"/>
              </a:rPr>
              <a:t> </a:t>
            </a:r>
            <a:r>
              <a:rPr lang="en-US" sz="1800" i="1" dirty="0">
                <a:latin typeface="+mn-lt"/>
              </a:rPr>
              <a:t>CAACB</a:t>
            </a:r>
            <a:r>
              <a:rPr lang="en-US" sz="1800" dirty="0">
                <a:latin typeface="+mn-lt"/>
              </a:rPr>
              <a:t> </a:t>
            </a:r>
            <a:r>
              <a:rPr lang="en-US" sz="1800" b="1" dirty="0">
                <a:solidFill>
                  <a:srgbClr val="00B050"/>
                </a:solidFill>
                <a:latin typeface="+mn-lt"/>
                <a:sym typeface="Zapf Dingbats" charset="2"/>
              </a:rPr>
              <a:t>✓</a:t>
            </a:r>
            <a:r>
              <a:rPr lang="en-US" sz="1800" dirty="0">
                <a:latin typeface="+mn-lt"/>
                <a:sym typeface="Zapf Dingbats" charset="2"/>
              </a:rPr>
              <a:t> </a:t>
            </a:r>
            <a:r>
              <a:rPr lang="en-US" sz="1800" i="1" dirty="0">
                <a:latin typeface="+mn-lt"/>
              </a:rPr>
              <a:t>CAC</a:t>
            </a:r>
            <a:r>
              <a:rPr lang="en-US" sz="1800" dirty="0">
                <a:latin typeface="+mn-lt"/>
              </a:rPr>
              <a:t> </a:t>
            </a:r>
            <a:r>
              <a:rPr lang="en-US" sz="1800" b="1" dirty="0">
                <a:solidFill>
                  <a:srgbClr val="C00000"/>
                </a:solidFill>
                <a:latin typeface="+mn-lt"/>
                <a:sym typeface="Zapf Dingbats" charset="2"/>
              </a:rPr>
              <a:t>✗</a:t>
            </a:r>
            <a:r>
              <a:rPr lang="en-US" sz="1800" dirty="0">
                <a:latin typeface="+mn-lt"/>
                <a:sym typeface="Zapf Dingbats" charset="2"/>
              </a:rPr>
              <a:t> </a:t>
            </a:r>
            <a:r>
              <a:rPr lang="en-US" sz="1800" i="1" dirty="0">
                <a:latin typeface="+mn-lt"/>
              </a:rPr>
              <a:t>BCC</a:t>
            </a:r>
            <a:r>
              <a:rPr lang="en-US" sz="1800" dirty="0">
                <a:latin typeface="+mn-lt"/>
              </a:rPr>
              <a:t> </a:t>
            </a:r>
            <a:r>
              <a:rPr lang="en-US" sz="1800" b="1" dirty="0">
                <a:solidFill>
                  <a:srgbClr val="00B050"/>
                </a:solidFill>
                <a:latin typeface="+mn-lt"/>
                <a:sym typeface="Zapf Dingbats" charset="2"/>
              </a:rPr>
              <a:t>✓</a:t>
            </a:r>
            <a:endParaRPr lang="en-US" sz="1800" b="1" dirty="0">
              <a:solidFill>
                <a:srgbClr val="00B050"/>
              </a:solidFill>
              <a:latin typeface="+mn-lt"/>
              <a:cs typeface="Arial" panose="020B0604020202020204" pitchFamily="34" charset="0"/>
            </a:endParaRPr>
          </a:p>
        </p:txBody>
      </p:sp>
      <p:sp>
        <p:nvSpPr>
          <p:cNvPr id="11" name="CasellaDiTesto 16"/>
          <p:cNvSpPr txBox="1">
            <a:spLocks noChangeArrowheads="1"/>
          </p:cNvSpPr>
          <p:nvPr/>
        </p:nvSpPr>
        <p:spPr bwMode="auto">
          <a:xfrm>
            <a:off x="5534565" y="3689984"/>
            <a:ext cx="4660861"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b="1" u="sng">
                <a:latin typeface="+mn-lt"/>
              </a:rPr>
              <a:t>Chain Response(A, B)</a:t>
            </a:r>
          </a:p>
          <a:p>
            <a:pPr eaLnBrk="1" hangingPunct="1"/>
            <a:r>
              <a:rPr lang="en-US" sz="1800" err="1"/>
              <a:t>LTL</a:t>
            </a:r>
            <a:r>
              <a:rPr lang="en-US" sz="2000" i="1" baseline="-25000" err="1">
                <a:latin typeface="Times"/>
                <a:cs typeface="Times"/>
              </a:rPr>
              <a:t>f</a:t>
            </a:r>
            <a:r>
              <a:rPr lang="en-US" sz="1800">
                <a:latin typeface="+mn-lt"/>
              </a:rPr>
              <a:t> formalization: </a:t>
            </a:r>
            <a:r>
              <a:rPr lang="en-US" sz="1800" b="1">
                <a:latin typeface="ＭＳ ゴシック"/>
                <a:ea typeface="ＭＳ ゴシック"/>
                <a:cs typeface="ＭＳ ゴシック"/>
              </a:rPr>
              <a:t>☐</a:t>
            </a:r>
            <a:r>
              <a:rPr lang="en-US" sz="1800"/>
              <a:t>(</a:t>
            </a:r>
            <a:r>
              <a:rPr lang="en-US" altLang="zh-CN" sz="1800" b="1">
                <a:ea typeface="SimSun" panose="02010600030101010101" pitchFamily="2" charset="-122"/>
              </a:rPr>
              <a:t>A</a:t>
            </a:r>
            <a:r>
              <a:rPr lang="en-US" sz="1800" b="1">
                <a:solidFill>
                  <a:srgbClr val="000000"/>
                </a:solidFill>
              </a:rPr>
              <a:t> → </a:t>
            </a:r>
            <a:r>
              <a:rPr lang="en-US" altLang="zh-CN" sz="1800">
                <a:ea typeface="SimSun" panose="02010600030101010101" pitchFamily="2" charset="-122"/>
              </a:rPr>
              <a:t>O</a:t>
            </a:r>
            <a:r>
              <a:rPr lang="en-US" sz="1800" b="1">
                <a:solidFill>
                  <a:srgbClr val="000000"/>
                </a:solidFill>
              </a:rPr>
              <a:t>B</a:t>
            </a:r>
            <a:r>
              <a:rPr lang="en-US" sz="1800"/>
              <a:t>)</a:t>
            </a:r>
            <a:br>
              <a:rPr lang="en-US" sz="1800">
                <a:latin typeface="+mn-lt"/>
              </a:rPr>
            </a:br>
            <a:r>
              <a:rPr lang="en-US" sz="1800" i="1">
                <a:latin typeface="+mn-lt"/>
              </a:rPr>
              <a:t>Each time A occurs in the process instance, then B occurs immediately afterwards.</a:t>
            </a:r>
          </a:p>
          <a:p>
            <a:pPr eaLnBrk="1" hangingPunct="1"/>
            <a:r>
              <a:rPr lang="en-US" sz="1800" i="1">
                <a:latin typeface="+mn-lt"/>
              </a:rPr>
              <a:t>BCAAC</a:t>
            </a:r>
            <a:r>
              <a:rPr lang="en-US" sz="1800">
                <a:latin typeface="+mn-lt"/>
              </a:rPr>
              <a:t> </a:t>
            </a:r>
            <a:r>
              <a:rPr lang="en-US" sz="1800" b="1">
                <a:solidFill>
                  <a:srgbClr val="C00000"/>
                </a:solidFill>
                <a:latin typeface="+mn-lt"/>
                <a:sym typeface="Zapf Dingbats" charset="2"/>
              </a:rPr>
              <a:t>✗</a:t>
            </a:r>
            <a:r>
              <a:rPr lang="en-US" sz="1800">
                <a:latin typeface="+mn-lt"/>
                <a:sym typeface="Zapf Dingbats" charset="2"/>
              </a:rPr>
              <a:t>    </a:t>
            </a:r>
            <a:r>
              <a:rPr lang="en-US" sz="1800" i="1">
                <a:latin typeface="+mn-lt"/>
              </a:rPr>
              <a:t>BCAABC</a:t>
            </a:r>
            <a:r>
              <a:rPr lang="en-US" sz="1800">
                <a:latin typeface="+mn-lt"/>
              </a:rPr>
              <a:t> </a:t>
            </a:r>
            <a:r>
              <a:rPr lang="en-US" sz="1800" b="1">
                <a:solidFill>
                  <a:srgbClr val="C00000"/>
                </a:solidFill>
                <a:latin typeface="+mn-lt"/>
                <a:sym typeface="Zapf Dingbats" charset="2"/>
              </a:rPr>
              <a:t>✗</a:t>
            </a:r>
            <a:r>
              <a:rPr lang="en-US" sz="1800">
                <a:latin typeface="+mn-lt"/>
                <a:sym typeface="Zapf Dingbats" charset="2"/>
              </a:rPr>
              <a:t>    </a:t>
            </a:r>
            <a:r>
              <a:rPr lang="en-US" sz="1800" i="1">
                <a:latin typeface="+mn-lt"/>
              </a:rPr>
              <a:t>BCABABC</a:t>
            </a:r>
            <a:r>
              <a:rPr lang="en-US" sz="1800">
                <a:latin typeface="+mn-lt"/>
              </a:rPr>
              <a:t> </a:t>
            </a:r>
            <a:r>
              <a:rPr lang="en-US" sz="1800" b="1">
                <a:solidFill>
                  <a:srgbClr val="00B050"/>
                </a:solidFill>
                <a:latin typeface="+mn-lt"/>
                <a:sym typeface="Zapf Dingbats" charset="2"/>
              </a:rPr>
              <a:t>✓</a:t>
            </a:r>
          </a:p>
        </p:txBody>
      </p:sp>
      <p:sp>
        <p:nvSpPr>
          <p:cNvPr id="5" name="Title 4">
            <a:extLst>
              <a:ext uri="{FF2B5EF4-FFF2-40B4-BE49-F238E27FC236}">
                <a16:creationId xmlns:a16="http://schemas.microsoft.com/office/drawing/2014/main" id="{47256BF8-80D1-599B-46F7-CDA92066DB25}"/>
              </a:ext>
            </a:extLst>
          </p:cNvPr>
          <p:cNvSpPr>
            <a:spLocks noGrp="1"/>
          </p:cNvSpPr>
          <p:nvPr>
            <p:ph type="title"/>
          </p:nvPr>
        </p:nvSpPr>
        <p:spPr/>
        <p:txBody>
          <a:bodyPr/>
          <a:lstStyle/>
          <a:p>
            <a:r>
              <a:rPr lang="en-US" sz="4400">
                <a:latin typeface="Arial" panose="020B0604020202020204" pitchFamily="34" charset="0"/>
                <a:ea typeface="ＭＳ Ｐゴシック" panose="020B0600070205080204" pitchFamily="34" charset="-128"/>
              </a:rPr>
              <a:t>Some </a:t>
            </a:r>
            <a:r>
              <a:rPr lang="en-US" sz="4400" cap="small">
                <a:latin typeface="Arial" panose="020B0604020202020204" pitchFamily="34" charset="0"/>
                <a:ea typeface="ＭＳ Ｐゴシック" panose="020B0600070205080204" pitchFamily="34" charset="-128"/>
              </a:rPr>
              <a:t>Declare</a:t>
            </a:r>
            <a:r>
              <a:rPr lang="en-US" sz="4400">
                <a:latin typeface="Arial" panose="020B0604020202020204" pitchFamily="34" charset="0"/>
                <a:ea typeface="ＭＳ Ｐゴシック" panose="020B0600070205080204" pitchFamily="34" charset="-128"/>
              </a:rPr>
              <a:t> constraints</a:t>
            </a:r>
            <a:endParaRPr lang="en-GB"/>
          </a:p>
        </p:txBody>
      </p:sp>
      <p:sp>
        <p:nvSpPr>
          <p:cNvPr id="2" name="Rectangle: Rounded Corners 1">
            <a:extLst>
              <a:ext uri="{FF2B5EF4-FFF2-40B4-BE49-F238E27FC236}">
                <a16:creationId xmlns:a16="http://schemas.microsoft.com/office/drawing/2014/main" id="{ACA65258-765A-95B4-B279-AC98FF0F073A}"/>
              </a:ext>
            </a:extLst>
          </p:cNvPr>
          <p:cNvSpPr/>
          <p:nvPr/>
        </p:nvSpPr>
        <p:spPr>
          <a:xfrm>
            <a:off x="5430741" y="1682161"/>
            <a:ext cx="3989985" cy="167328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3E83307-3F30-8840-4EEA-D84EF5BE702D}"/>
              </a:ext>
            </a:extLst>
          </p:cNvPr>
          <p:cNvSpPr>
            <a:spLocks noGrp="1"/>
          </p:cNvSpPr>
          <p:nvPr>
            <p:ph type="sldNum" sz="quarter" idx="12"/>
          </p:nvPr>
        </p:nvSpPr>
        <p:spPr/>
        <p:txBody>
          <a:bodyPr/>
          <a:lstStyle/>
          <a:p>
            <a:fld id="{89999A9E-6FB1-44AA-AA52-193312814BBD}" type="slidenum">
              <a:rPr lang="en-GB" smtClean="0"/>
              <a:t>9</a:t>
            </a:fld>
            <a:endParaRPr lang="en-GB"/>
          </a:p>
        </p:txBody>
      </p:sp>
    </p:spTree>
    <p:extLst>
      <p:ext uri="{BB962C8B-B14F-4D97-AF65-F5344CB8AC3E}">
        <p14:creationId xmlns:p14="http://schemas.microsoft.com/office/powerpoint/2010/main" val="988873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ataLane Layout">
  <a:themeElements>
    <a:clrScheme name="Custom 4">
      <a:dk1>
        <a:sysClr val="windowText" lastClr="000000"/>
      </a:dk1>
      <a:lt1>
        <a:sysClr val="window" lastClr="FFFFFF"/>
      </a:lt1>
      <a:dk2>
        <a:srgbClr val="39302A"/>
      </a:dk2>
      <a:lt2>
        <a:srgbClr val="E5DEDB"/>
      </a:lt2>
      <a:accent1>
        <a:srgbClr val="FFCA08"/>
      </a:accent1>
      <a:accent2>
        <a:srgbClr val="F8931D"/>
      </a:accent2>
      <a:accent3>
        <a:srgbClr val="FFC000"/>
      </a:accent3>
      <a:accent4>
        <a:srgbClr val="EC7016"/>
      </a:accent4>
      <a:accent5>
        <a:srgbClr val="E64823"/>
      </a:accent5>
      <a:accent6>
        <a:srgbClr val="7F7F7F"/>
      </a:accent6>
      <a:hlink>
        <a:srgbClr val="FFE99C"/>
      </a:hlink>
      <a:folHlink>
        <a:srgbClr val="FCD3A4"/>
      </a:folHlink>
    </a:clrScheme>
    <a:fontScheme name="Celonis Standard">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36000" tIns="36000" rIns="36000" bIns="36000" rtlCol="0" anchor="ctr"/>
      <a:lstStyle>
        <a:defPPr algn="ctr">
          <a:defRPr sz="12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elonis EMS PowerPoint Template - Sept 21 2020" id="{A811FBA6-1515-8347-B9C5-C097788C1629}" vid="{655BF4DC-6785-084E-86AF-9ADC21ADC6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3906</Words>
  <Application>Microsoft Macintosh PowerPoint</Application>
  <PresentationFormat>Widescreen</PresentationFormat>
  <Paragraphs>455</Paragraphs>
  <Slides>41</Slides>
  <Notes>30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ＭＳ ゴシック</vt:lpstr>
      <vt:lpstr>Arial</vt:lpstr>
      <vt:lpstr>Avenir Next LT Pro</vt:lpstr>
      <vt:lpstr>Calibri</vt:lpstr>
      <vt:lpstr>Lucida Sans Typewriter</vt:lpstr>
      <vt:lpstr>Poppins</vt:lpstr>
      <vt:lpstr>Poppins ExtraBold</vt:lpstr>
      <vt:lpstr>Times</vt:lpstr>
      <vt:lpstr>Wingdings</vt:lpstr>
      <vt:lpstr>Office Theme</vt:lpstr>
      <vt:lpstr>Custom DataLane Layout</vt:lpstr>
      <vt:lpstr>Declarative Process Mining meets Industry. The Declare4Py Case</vt:lpstr>
      <vt:lpstr>Outline</vt:lpstr>
      <vt:lpstr>Link to the Material</vt:lpstr>
      <vt:lpstr>Introduction to Declarative Process Mining</vt:lpstr>
      <vt:lpstr>Imperative approach</vt:lpstr>
      <vt:lpstr>Declarative approach</vt:lpstr>
      <vt:lpstr>Declarative approach     Declare</vt:lpstr>
      <vt:lpstr>Some Declare constraints</vt:lpstr>
      <vt:lpstr>Some Declare constraints</vt:lpstr>
      <vt:lpstr>DataLane interest in Declarative PM</vt:lpstr>
      <vt:lpstr>Use case: Maverick Buying in P2P </vt:lpstr>
      <vt:lpstr>Use case: Maverick Buying in P2P </vt:lpstr>
      <vt:lpstr>Use case: Maverick Buying in P2P </vt:lpstr>
      <vt:lpstr>Use case: Maverick Buying in P2P </vt:lpstr>
      <vt:lpstr>Use case: Maverick Buying in P2P </vt:lpstr>
      <vt:lpstr>Use case: Maverick Buying in P2P </vt:lpstr>
      <vt:lpstr>Use case: Maverick Buying in P2P </vt:lpstr>
      <vt:lpstr>Where we are…</vt:lpstr>
      <vt:lpstr>Where we are…        … imperative approach</vt:lpstr>
      <vt:lpstr>Where we are…        … imperative approach</vt:lpstr>
      <vt:lpstr>PowerPoint Presentation</vt:lpstr>
      <vt:lpstr>What if process grows in complexity?</vt:lpstr>
      <vt:lpstr>What we want</vt:lpstr>
      <vt:lpstr>How we can have it…       … declarative approach!</vt:lpstr>
      <vt:lpstr>What we want</vt:lpstr>
      <vt:lpstr>What we want</vt:lpstr>
      <vt:lpstr>What we want</vt:lpstr>
      <vt:lpstr>Query Checking             A new way to analyse processes</vt:lpstr>
      <vt:lpstr>Query Checking             A new way to analyse processes</vt:lpstr>
      <vt:lpstr>Query Checking             A new way to analyse processes</vt:lpstr>
      <vt:lpstr>Why Declare4Py?</vt:lpstr>
      <vt:lpstr>Declare4Py overview</vt:lpstr>
      <vt:lpstr>What is Declare4Py?</vt:lpstr>
      <vt:lpstr>What is Declare4Py?</vt:lpstr>
      <vt:lpstr>What is Declare4Py?</vt:lpstr>
      <vt:lpstr>Declare4Py in action</vt:lpstr>
      <vt:lpstr>Declare4Py in Action (Support for)</vt:lpstr>
      <vt:lpstr>Declare4Py in Action</vt:lpstr>
      <vt:lpstr>Declare4Py in Action (Application in a Project)</vt:lpstr>
      <vt:lpstr>Declare4Py in Action (ICPM Demos)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SQL-based Declarative Process Mining Framework for Analysing Process Data Stored in Relational Databases</dc:title>
  <dc:creator>Francesco Riva || DataLane BV</dc:creator>
  <cp:lastModifiedBy>Donadello Ivan</cp:lastModifiedBy>
  <cp:revision>10</cp:revision>
  <dcterms:created xsi:type="dcterms:W3CDTF">2023-08-14T15:16:37Z</dcterms:created>
  <dcterms:modified xsi:type="dcterms:W3CDTF">2023-10-23T12:05:00Z</dcterms:modified>
</cp:coreProperties>
</file>